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9"/>
  </p:notesMasterIdLst>
  <p:sldIdLst>
    <p:sldId id="256" r:id="rId3"/>
    <p:sldId id="257" r:id="rId4"/>
    <p:sldId id="258" r:id="rId5"/>
    <p:sldId id="277" r:id="rId6"/>
    <p:sldId id="259" r:id="rId7"/>
    <p:sldId id="278" r:id="rId8"/>
    <p:sldId id="260" r:id="rId9"/>
    <p:sldId id="261" r:id="rId10"/>
    <p:sldId id="271" r:id="rId11"/>
    <p:sldId id="262" r:id="rId12"/>
    <p:sldId id="263" r:id="rId13"/>
    <p:sldId id="264" r:id="rId14"/>
    <p:sldId id="265" r:id="rId15"/>
    <p:sldId id="266" r:id="rId16"/>
    <p:sldId id="272" r:id="rId17"/>
    <p:sldId id="273" r:id="rId18"/>
    <p:sldId id="267" r:id="rId19"/>
    <p:sldId id="274" r:id="rId20"/>
    <p:sldId id="268" r:id="rId21"/>
    <p:sldId id="276" r:id="rId22"/>
    <p:sldId id="269" r:id="rId23"/>
    <p:sldId id="275" r:id="rId24"/>
    <p:sldId id="279" r:id="rId25"/>
    <p:sldId id="270" r:id="rId26"/>
    <p:sldId id="281" r:id="rId27"/>
    <p:sldId id="280" r:id="rId28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09D19-E5BF-4D9E-BC0D-85176FB93768}" v="10" dt="2020-07-15T17:15:10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Downs" userId="dbccb83c08dfc046" providerId="LiveId" clId="{CEC09D19-E5BF-4D9E-BC0D-85176FB93768}"/>
    <pc:docChg chg="undo custSel addSld modSld sldOrd">
      <pc:chgData name="Daniel Downs" userId="dbccb83c08dfc046" providerId="LiveId" clId="{CEC09D19-E5BF-4D9E-BC0D-85176FB93768}" dt="2020-07-15T17:15:25.501" v="1313" actId="20577"/>
      <pc:docMkLst>
        <pc:docMk/>
      </pc:docMkLst>
      <pc:sldChg chg="modSp mod">
        <pc:chgData name="Daniel Downs" userId="dbccb83c08dfc046" providerId="LiveId" clId="{CEC09D19-E5BF-4D9E-BC0D-85176FB93768}" dt="2020-07-15T16:15:33.396" v="1138" actId="20577"/>
        <pc:sldMkLst>
          <pc:docMk/>
          <pc:sldMk cId="0" sldId="270"/>
        </pc:sldMkLst>
        <pc:spChg chg="mod">
          <ac:chgData name="Daniel Downs" userId="dbccb83c08dfc046" providerId="LiveId" clId="{CEC09D19-E5BF-4D9E-BC0D-85176FB93768}" dt="2020-07-15T16:15:33.396" v="1138" actId="20577"/>
          <ac:spMkLst>
            <pc:docMk/>
            <pc:sldMk cId="0" sldId="270"/>
            <ac:spMk id="370" creationId="{00000000-0000-0000-0000-000000000000}"/>
          </ac:spMkLst>
        </pc:spChg>
      </pc:sldChg>
      <pc:sldChg chg="addSp delSp modSp new mod modNotesTx">
        <pc:chgData name="Daniel Downs" userId="dbccb83c08dfc046" providerId="LiveId" clId="{CEC09D19-E5BF-4D9E-BC0D-85176FB93768}" dt="2020-07-15T17:15:25.501" v="1313" actId="20577"/>
        <pc:sldMkLst>
          <pc:docMk/>
          <pc:sldMk cId="890930392" sldId="280"/>
        </pc:sldMkLst>
        <pc:spChg chg="mod">
          <ac:chgData name="Daniel Downs" userId="dbccb83c08dfc046" providerId="LiveId" clId="{CEC09D19-E5BF-4D9E-BC0D-85176FB93768}" dt="2020-07-15T16:02:34.323" v="164" actId="1035"/>
          <ac:spMkLst>
            <pc:docMk/>
            <pc:sldMk cId="890930392" sldId="280"/>
            <ac:spMk id="2" creationId="{ABB150CE-22D5-46D0-801A-5DE723CBF7F7}"/>
          </ac:spMkLst>
        </pc:spChg>
        <pc:spChg chg="mod">
          <ac:chgData name="Daniel Downs" userId="dbccb83c08dfc046" providerId="LiveId" clId="{CEC09D19-E5BF-4D9E-BC0D-85176FB93768}" dt="2020-07-15T17:15:25.501" v="1313" actId="20577"/>
          <ac:spMkLst>
            <pc:docMk/>
            <pc:sldMk cId="890930392" sldId="280"/>
            <ac:spMk id="3" creationId="{C9811DED-F036-44E7-8681-B07DFCEF9F22}"/>
          </ac:spMkLst>
        </pc:spChg>
        <pc:picChg chg="add del mod">
          <ac:chgData name="Daniel Downs" userId="dbccb83c08dfc046" providerId="LiveId" clId="{CEC09D19-E5BF-4D9E-BC0D-85176FB93768}" dt="2020-07-15T16:06:09.421" v="172" actId="478"/>
          <ac:picMkLst>
            <pc:docMk/>
            <pc:sldMk cId="890930392" sldId="280"/>
            <ac:picMk id="5" creationId="{94191C33-76EC-42EC-9E6B-0707CDF8B4B2}"/>
          </ac:picMkLst>
        </pc:picChg>
        <pc:picChg chg="add mod">
          <ac:chgData name="Daniel Downs" userId="dbccb83c08dfc046" providerId="LiveId" clId="{CEC09D19-E5BF-4D9E-BC0D-85176FB93768}" dt="2020-07-15T16:06:16.014" v="176" actId="1076"/>
          <ac:picMkLst>
            <pc:docMk/>
            <pc:sldMk cId="890930392" sldId="280"/>
            <ac:picMk id="7" creationId="{80CDD4F7-9C15-456B-B01F-2729B2A8B48E}"/>
          </ac:picMkLst>
        </pc:picChg>
      </pc:sldChg>
      <pc:sldChg chg="modSp add mod ord modNotesTx">
        <pc:chgData name="Daniel Downs" userId="dbccb83c08dfc046" providerId="LiveId" clId="{CEC09D19-E5BF-4D9E-BC0D-85176FB93768}" dt="2020-07-15T17:14:59.203" v="1302" actId="207"/>
        <pc:sldMkLst>
          <pc:docMk/>
          <pc:sldMk cId="3291990878" sldId="281"/>
        </pc:sldMkLst>
        <pc:spChg chg="mod">
          <ac:chgData name="Daniel Downs" userId="dbccb83c08dfc046" providerId="LiveId" clId="{CEC09D19-E5BF-4D9E-BC0D-85176FB93768}" dt="2020-07-15T17:14:59.203" v="1302" actId="207"/>
          <ac:spMkLst>
            <pc:docMk/>
            <pc:sldMk cId="3291990878" sldId="281"/>
            <ac:spMk id="3" creationId="{C9811DED-F036-44E7-8681-B07DFCEF9F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4278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wAGWky98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wAGWky98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wAGWky98c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wAGWky98c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wAGWky98c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OvX0jmhJ4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OvX0jmhJ4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OvX0jmhJ4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ZlnzyHahvo#action=shar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ZlnzyHahvo#action=shar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d46162c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5d46162c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dc917e88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dc917e880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dc917e88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dc917e88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dd0160fb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dd0160fb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dd0160fb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dd0160fb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dc917e88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dc917e88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https://www.youtube.com/watch?v=3jwAGWky98c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dc917e88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dc917e88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https://www.youtube.com/watch?v=3jwAGWky98c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dc917e88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dc917e88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https://www.youtube.com/watch?v=3jwAGWky98c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dd0160f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dd0160f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https://www.youtube.com/watch?v=3jwAGWky98c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dd0160f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dd0160f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https://www.youtube.com/watch?v=3jwAGWky98c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dd0160fb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dd0160fb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46162c6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d46162c6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CHON- Carbon, hydrogen, oxygen, and nitrogen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dd0160fb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dd0160fb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dd0160fb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dd0160fb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great summary video to show your students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https://www.youtube.com/watch?v=iOOvX0jmhJ4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dd0160fb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dd0160fb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great summary video to show your students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https://www.youtube.com/watch?v=iOOvX0jmhJ4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dd0160fb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dd0160fb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great summary video to show your students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https://www.youtube.com/watch?v=iOOvX0jmhJ4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dd0160fb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dd0160fb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Check student responses. They can discuss any of the properties of water covered, but they must be able to justify their responses appropriately. </a:t>
            </a:r>
          </a:p>
        </p:txBody>
      </p:sp>
    </p:spTree>
    <p:extLst>
      <p:ext uri="{BB962C8B-B14F-4D97-AF65-F5344CB8AC3E}">
        <p14:creationId xmlns:p14="http://schemas.microsoft.com/office/powerpoint/2010/main" val="2136060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7350" indent="-228600">
              <a:buAutoNum type="alphaLcParenR"/>
            </a:pPr>
            <a:r>
              <a:rPr lang="en-US" dirty="0"/>
              <a:t>There are two hydrogen bonds in the diagram, both are represented by the dashed lines.</a:t>
            </a:r>
          </a:p>
          <a:p>
            <a:pPr marL="387350" indent="-228600">
              <a:buAutoNum type="alphaLcParenR"/>
            </a:pPr>
            <a:r>
              <a:rPr lang="en-US" dirty="0"/>
              <a:t>For both hydrogen bonds shown, the hydrogens would have a partial positive charge and the oxygens would have a partial negative charge.</a:t>
            </a:r>
          </a:p>
        </p:txBody>
      </p:sp>
    </p:spTree>
    <p:extLst>
      <p:ext uri="{BB962C8B-B14F-4D97-AF65-F5344CB8AC3E}">
        <p14:creationId xmlns:p14="http://schemas.microsoft.com/office/powerpoint/2010/main" val="259237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c917e8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dc917e88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c917e8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dc917e88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c917e88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dc917e88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students need extra help with drawing the Lewis dot models I show them this video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https://www.youtube.com/watch?v=1ZlnzyHahvo#action=share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c917e88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dc917e88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students need extra help with drawing the Lewis dot models I show them this video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https://www.youtube.com/watch?v=1ZlnzyHahvo#action=share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c917e88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dc917e88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dc917e88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dc917e88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dc917e88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dc917e88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885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928675"/>
            <a:ext cx="85206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306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◆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861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861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861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860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306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◆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861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861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861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860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860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54;p13"/>
          <p:cNvSpPr txBox="1"/>
          <p:nvPr userDrawn="1"/>
        </p:nvSpPr>
        <p:spPr>
          <a:xfrm>
            <a:off x="3430050" y="6599400"/>
            <a:ext cx="21138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© Getting Down with Science</a:t>
            </a:r>
            <a:endParaRPr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5400"/>
              <a:buNone/>
              <a:defRPr sz="5400">
                <a:solidFill>
                  <a:srgbClr val="3876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54;p13"/>
          <p:cNvSpPr txBox="1"/>
          <p:nvPr userDrawn="1"/>
        </p:nvSpPr>
        <p:spPr>
          <a:xfrm>
            <a:off x="3430050" y="6599400"/>
            <a:ext cx="21138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© Getting Down with Science</a:t>
            </a:r>
            <a:endParaRPr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373600" y="15522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Hydrogen Bonding</a:t>
            </a:r>
            <a:endParaRPr dirty="0"/>
          </a:p>
        </p:txBody>
      </p:sp>
      <p:sp>
        <p:nvSpPr>
          <p:cNvPr id="220" name="Google Shape;220;p33"/>
          <p:cNvSpPr txBox="1"/>
          <p:nvPr/>
        </p:nvSpPr>
        <p:spPr>
          <a:xfrm>
            <a:off x="138223" y="1272100"/>
            <a:ext cx="8878186" cy="1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</a:rPr>
              <a:t>The partially positive hydrogen atom in </a:t>
            </a:r>
            <a:r>
              <a:rPr lang="en" sz="2600" u="sng" dirty="0">
                <a:solidFill>
                  <a:schemeClr val="dk1"/>
                </a:solidFill>
              </a:rPr>
              <a:t>one polar covalent molecule</a:t>
            </a:r>
            <a:r>
              <a:rPr lang="en" sz="2600" dirty="0">
                <a:solidFill>
                  <a:schemeClr val="dk1"/>
                </a:solidFill>
              </a:rPr>
              <a:t> will be </a:t>
            </a:r>
            <a:r>
              <a:rPr lang="en" sz="2600" b="1" dirty="0">
                <a:solidFill>
                  <a:srgbClr val="FF0000"/>
                </a:solidFill>
              </a:rPr>
              <a:t>attracted</a:t>
            </a:r>
            <a:r>
              <a:rPr lang="en" sz="2600" dirty="0">
                <a:solidFill>
                  <a:schemeClr val="dk1"/>
                </a:solidFill>
              </a:rPr>
              <a:t> to an electronegative atom in </a:t>
            </a:r>
            <a:r>
              <a:rPr lang="en" sz="2600" u="sng" dirty="0">
                <a:solidFill>
                  <a:schemeClr val="dk1"/>
                </a:solidFill>
              </a:rPr>
              <a:t>another polar covalent molecule</a:t>
            </a:r>
            <a:endParaRPr sz="2600" u="sng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600" dirty="0">
                <a:solidFill>
                  <a:srgbClr val="B45F06"/>
                </a:solidFill>
              </a:rPr>
              <a:t>Intermolecular bond</a:t>
            </a:r>
            <a:r>
              <a:rPr lang="en" sz="2600" dirty="0">
                <a:solidFill>
                  <a:schemeClr val="dk1"/>
                </a:solidFill>
              </a:rPr>
              <a:t>: bond that forms </a:t>
            </a:r>
            <a:r>
              <a:rPr lang="en" sz="2600" dirty="0">
                <a:solidFill>
                  <a:srgbClr val="FF0000"/>
                </a:solidFill>
              </a:rPr>
              <a:t>between</a:t>
            </a:r>
            <a:r>
              <a:rPr lang="en" sz="2600" dirty="0">
                <a:solidFill>
                  <a:schemeClr val="dk1"/>
                </a:solidFill>
              </a:rPr>
              <a:t> molecules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0" dirty="0"/>
          </a:p>
        </p:txBody>
      </p:sp>
      <p:sp>
        <p:nvSpPr>
          <p:cNvPr id="221" name="Google Shape;221;p33"/>
          <p:cNvSpPr txBox="1"/>
          <p:nvPr/>
        </p:nvSpPr>
        <p:spPr>
          <a:xfrm>
            <a:off x="138223" y="3350157"/>
            <a:ext cx="8694667" cy="26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B45F06"/>
                </a:solidFill>
              </a:rPr>
              <a:t>Why does this happen?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chemeClr val="dk1"/>
                </a:solidFill>
              </a:rPr>
              <a:t>When a hydrogen atom is bonded to an electronegative atom (usually O, N, or F) the electrons are </a:t>
            </a:r>
            <a:r>
              <a:rPr lang="en" sz="2600" u="sng" dirty="0">
                <a:solidFill>
                  <a:schemeClr val="dk1"/>
                </a:solidFill>
              </a:rPr>
              <a:t>not being shared equally</a:t>
            </a:r>
            <a:r>
              <a:rPr lang="en" sz="2600" dirty="0">
                <a:solidFill>
                  <a:schemeClr val="dk1"/>
                </a:solidFill>
              </a:rPr>
              <a:t> between atoms (remember: this is a </a:t>
            </a:r>
            <a:r>
              <a:rPr lang="en" sz="2600" dirty="0">
                <a:solidFill>
                  <a:schemeClr val="accent5"/>
                </a:solidFill>
              </a:rPr>
              <a:t>polar covalent bond</a:t>
            </a:r>
            <a:r>
              <a:rPr lang="en" sz="2600" dirty="0">
                <a:solidFill>
                  <a:schemeClr val="dk1"/>
                </a:solidFill>
              </a:rPr>
              <a:t>)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600" dirty="0">
                <a:solidFill>
                  <a:schemeClr val="dk1"/>
                </a:solidFill>
              </a:rPr>
              <a:t>This causes the </a:t>
            </a:r>
            <a:r>
              <a:rPr lang="en" sz="2600" dirty="0">
                <a:solidFill>
                  <a:srgbClr val="B45F06"/>
                </a:solidFill>
              </a:rPr>
              <a:t>hydrogen</a:t>
            </a:r>
            <a:r>
              <a:rPr lang="en" sz="2600" dirty="0">
                <a:solidFill>
                  <a:schemeClr val="dk1"/>
                </a:solidFill>
              </a:rPr>
              <a:t> to have a </a:t>
            </a:r>
            <a:r>
              <a:rPr lang="en" sz="2600" dirty="0">
                <a:solidFill>
                  <a:srgbClr val="B45F06"/>
                </a:solidFill>
              </a:rPr>
              <a:t>partial positive charge</a:t>
            </a:r>
            <a:r>
              <a:rPr lang="en" sz="2600" dirty="0">
                <a:solidFill>
                  <a:schemeClr val="dk1"/>
                </a:solidFill>
              </a:rPr>
              <a:t> and the electronegative atom to have a </a:t>
            </a:r>
            <a:r>
              <a:rPr lang="en" sz="2600" dirty="0">
                <a:solidFill>
                  <a:srgbClr val="B45F06"/>
                </a:solidFill>
              </a:rPr>
              <a:t>partial negative charge</a:t>
            </a:r>
            <a:endParaRPr sz="2600" dirty="0"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311700" y="2885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Hydrogen Bonding</a:t>
            </a: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 flipH="1">
            <a:off x="311700" y="1353727"/>
            <a:ext cx="8520600" cy="74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B45F06"/>
                </a:solidFill>
              </a:rPr>
              <a:t>Example</a:t>
            </a:r>
            <a:r>
              <a:rPr lang="en" dirty="0">
                <a:solidFill>
                  <a:srgbClr val="000000"/>
                </a:solidFill>
              </a:rPr>
              <a:t>: hydrogen bonds between water molecules</a:t>
            </a:r>
            <a:endParaRPr dirty="0">
              <a:solidFill>
                <a:srgbClr val="000000"/>
              </a:solidFill>
            </a:endParaRPr>
          </a:p>
        </p:txBody>
      </p:sp>
      <p:cxnSp>
        <p:nvCxnSpPr>
          <p:cNvPr id="231" name="Google Shape;231;p34"/>
          <p:cNvCxnSpPr/>
          <p:nvPr/>
        </p:nvCxnSpPr>
        <p:spPr>
          <a:xfrm rot="10800000" flipH="1">
            <a:off x="2566800" y="2427925"/>
            <a:ext cx="1060500" cy="103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" name="Google Shape;232;p34"/>
          <p:cNvSpPr txBox="1"/>
          <p:nvPr/>
        </p:nvSpPr>
        <p:spPr>
          <a:xfrm>
            <a:off x="3627300" y="2210025"/>
            <a:ext cx="2954254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Polar covalent bond</a:t>
            </a:r>
            <a:endParaRPr sz="2400" dirty="0"/>
          </a:p>
        </p:txBody>
      </p:sp>
      <p:cxnSp>
        <p:nvCxnSpPr>
          <p:cNvPr id="239" name="Google Shape;239;p34"/>
          <p:cNvCxnSpPr/>
          <p:nvPr/>
        </p:nvCxnSpPr>
        <p:spPr>
          <a:xfrm rot="10800000" flipV="1">
            <a:off x="2794628" y="4338307"/>
            <a:ext cx="629057" cy="19810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34"/>
          <p:cNvSpPr txBox="1"/>
          <p:nvPr/>
        </p:nvSpPr>
        <p:spPr>
          <a:xfrm>
            <a:off x="586704" y="4227010"/>
            <a:ext cx="25419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Hydrogen bond</a:t>
            </a:r>
            <a:endParaRPr sz="2400" dirty="0"/>
          </a:p>
        </p:txBody>
      </p:sp>
      <p:grpSp>
        <p:nvGrpSpPr>
          <p:cNvPr id="247" name="Google Shape;247;p34"/>
          <p:cNvGrpSpPr/>
          <p:nvPr/>
        </p:nvGrpSpPr>
        <p:grpSpPr>
          <a:xfrm>
            <a:off x="382788" y="4450060"/>
            <a:ext cx="241500" cy="108900"/>
            <a:chOff x="336950" y="5644750"/>
            <a:chExt cx="241500" cy="108900"/>
          </a:xfrm>
        </p:grpSpPr>
        <p:sp>
          <p:nvSpPr>
            <p:cNvPr id="248" name="Google Shape;248;p34"/>
            <p:cNvSpPr/>
            <p:nvPr/>
          </p:nvSpPr>
          <p:spPr>
            <a:xfrm>
              <a:off x="336950" y="5644750"/>
              <a:ext cx="89100" cy="108900"/>
            </a:xfrm>
            <a:prstGeom prst="ellipse">
              <a:avLst/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489350" y="5644750"/>
              <a:ext cx="89100" cy="108900"/>
            </a:xfrm>
            <a:prstGeom prst="ellipse">
              <a:avLst/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34"/>
          <p:cNvSpPr txBox="1"/>
          <p:nvPr/>
        </p:nvSpPr>
        <p:spPr>
          <a:xfrm>
            <a:off x="396425" y="5757950"/>
            <a:ext cx="2398200" cy="8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4"/>
          <p:cNvSpPr txBox="1"/>
          <p:nvPr/>
        </p:nvSpPr>
        <p:spPr>
          <a:xfrm>
            <a:off x="6427159" y="4450074"/>
            <a:ext cx="2599883" cy="2019049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/>
                </a:solidFill>
              </a:rPr>
              <a:t>The hydrogen bonds between water make it more structured than most liquids</a:t>
            </a:r>
            <a:endParaRPr sz="2400" dirty="0"/>
          </a:p>
        </p:txBody>
      </p:sp>
      <p:sp>
        <p:nvSpPr>
          <p:cNvPr id="252" name="Google Shape;252;p34"/>
          <p:cNvSpPr txBox="1"/>
          <p:nvPr/>
        </p:nvSpPr>
        <p:spPr>
          <a:xfrm>
            <a:off x="31895" y="4732773"/>
            <a:ext cx="3096710" cy="2018901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/>
                </a:solidFill>
              </a:rPr>
              <a:t>Water molecules move a lot! Hydrogen bonds form, break, and re-form with great frequency</a:t>
            </a:r>
            <a:endParaRPr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311700" y="2885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Properties of Water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36"/>
          <p:cNvSpPr txBox="1"/>
          <p:nvPr/>
        </p:nvSpPr>
        <p:spPr>
          <a:xfrm>
            <a:off x="1657799" y="4742824"/>
            <a:ext cx="6009825" cy="148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7030A0"/>
                </a:solidFill>
              </a:rPr>
              <a:t>Polarity</a:t>
            </a:r>
            <a:endParaRPr sz="2800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Unequal sharing of the electrons make water a</a:t>
            </a:r>
            <a:r>
              <a:rPr lang="en" sz="2800" dirty="0">
                <a:solidFill>
                  <a:schemeClr val="accent5"/>
                </a:solidFill>
              </a:rPr>
              <a:t> </a:t>
            </a:r>
            <a:r>
              <a:rPr lang="en" sz="2800" dirty="0">
                <a:solidFill>
                  <a:srgbClr val="FF0000"/>
                </a:solidFill>
              </a:rPr>
              <a:t>polar molecule</a:t>
            </a:r>
            <a:endParaRPr sz="28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311700" y="599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Water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86675" y="1097712"/>
            <a:ext cx="3570925" cy="3883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7030A0"/>
                </a:solidFill>
              </a:rPr>
              <a:t>Cohesion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B45F06"/>
                </a:solidFill>
              </a:rPr>
              <a:t>Attraction</a:t>
            </a:r>
            <a:r>
              <a:rPr lang="en" sz="2600" dirty="0">
                <a:solidFill>
                  <a:srgbClr val="000000"/>
                </a:solidFill>
              </a:rPr>
              <a:t> of molecules for other molecules of the </a:t>
            </a:r>
            <a:r>
              <a:rPr lang="en" sz="2600" dirty="0">
                <a:solidFill>
                  <a:srgbClr val="B45F06"/>
                </a:solidFill>
              </a:rPr>
              <a:t>same kind</a:t>
            </a:r>
            <a:endParaRPr sz="2600" dirty="0">
              <a:solidFill>
                <a:srgbClr val="B45F06"/>
              </a:solidFill>
            </a:endParaRPr>
          </a:p>
          <a:p>
            <a:pPr marL="274320" lvl="0" indent="-2387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2600" dirty="0">
                <a:solidFill>
                  <a:srgbClr val="FF0000"/>
                </a:solidFill>
              </a:rPr>
              <a:t>Hydrogen bonds</a:t>
            </a:r>
            <a:r>
              <a:rPr lang="en" sz="2600" dirty="0">
                <a:solidFill>
                  <a:srgbClr val="000000"/>
                </a:solidFill>
              </a:rPr>
              <a:t> between H</a:t>
            </a:r>
            <a:r>
              <a:rPr lang="en" sz="2600" baseline="-25000" dirty="0">
                <a:solidFill>
                  <a:srgbClr val="000000"/>
                </a:solidFill>
              </a:rPr>
              <a:t>2</a:t>
            </a:r>
            <a:r>
              <a:rPr lang="en" sz="2600" dirty="0">
                <a:solidFill>
                  <a:srgbClr val="000000"/>
                </a:solidFill>
              </a:rPr>
              <a:t>O molecules hold them together and </a:t>
            </a:r>
            <a:r>
              <a:rPr lang="en" sz="2600" dirty="0">
                <a:solidFill>
                  <a:srgbClr val="FF0000"/>
                </a:solidFill>
              </a:rPr>
              <a:t>increase cohesive forces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212651" y="5320234"/>
            <a:ext cx="2753324" cy="1314481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Property allowing liquid to resist external force</a:t>
            </a:r>
            <a:endParaRPr sz="2400" dirty="0"/>
          </a:p>
        </p:txBody>
      </p:sp>
      <p:cxnSp>
        <p:nvCxnSpPr>
          <p:cNvPr id="274" name="Google Shape;274;p37"/>
          <p:cNvCxnSpPr>
            <a:stCxn id="273" idx="3"/>
          </p:cNvCxnSpPr>
          <p:nvPr/>
        </p:nvCxnSpPr>
        <p:spPr>
          <a:xfrm flipV="1">
            <a:off x="2965975" y="5900679"/>
            <a:ext cx="901800" cy="7679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37"/>
          <p:cNvSpPr txBox="1"/>
          <p:nvPr/>
        </p:nvSpPr>
        <p:spPr>
          <a:xfrm>
            <a:off x="7354975" y="3657599"/>
            <a:ext cx="1716275" cy="2020187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/>
                </a:solidFill>
              </a:rPr>
              <a:t>Cohesion: H</a:t>
            </a:r>
            <a:r>
              <a:rPr lang="en" sz="2400" baseline="-25000" dirty="0">
                <a:solidFill>
                  <a:schemeClr val="accent5"/>
                </a:solidFill>
              </a:rPr>
              <a:t>2</a:t>
            </a:r>
            <a:r>
              <a:rPr lang="en" sz="2400" dirty="0">
                <a:solidFill>
                  <a:schemeClr val="accent5"/>
                </a:solidFill>
              </a:rPr>
              <a:t>O molecules stick together</a:t>
            </a:r>
            <a:endParaRPr sz="2400" dirty="0">
              <a:solidFill>
                <a:schemeClr val="accent5"/>
              </a:solidFill>
            </a:endParaRPr>
          </a:p>
        </p:txBody>
      </p:sp>
      <p:cxnSp>
        <p:nvCxnSpPr>
          <p:cNvPr id="277" name="Google Shape;277;p37"/>
          <p:cNvCxnSpPr/>
          <p:nvPr/>
        </p:nvCxnSpPr>
        <p:spPr>
          <a:xfrm rot="10800000">
            <a:off x="7181850" y="2406975"/>
            <a:ext cx="879300" cy="1264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3530475" y="3689100"/>
            <a:ext cx="365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/>
              <a:t>Allows for the transport of </a:t>
            </a:r>
            <a:r>
              <a:rPr lang="en-US" sz="2600" dirty="0">
                <a:solidFill>
                  <a:schemeClr val="dk1"/>
                </a:solidFill>
              </a:rPr>
              <a:t>H</a:t>
            </a:r>
            <a:r>
              <a:rPr lang="en-US" sz="2600" baseline="-25000" dirty="0">
                <a:solidFill>
                  <a:schemeClr val="dk1"/>
                </a:solidFill>
              </a:rPr>
              <a:t>2</a:t>
            </a:r>
            <a:r>
              <a:rPr lang="en-US" sz="2600" dirty="0">
                <a:solidFill>
                  <a:schemeClr val="dk1"/>
                </a:solidFill>
              </a:rPr>
              <a:t>O  and nutrients </a:t>
            </a:r>
            <a:r>
              <a:rPr lang="en-US" sz="2600" u="sng" dirty="0">
                <a:solidFill>
                  <a:schemeClr val="dk1"/>
                </a:solidFill>
              </a:rPr>
              <a:t>against gravity</a:t>
            </a:r>
            <a:r>
              <a:rPr lang="en-US" sz="2600" dirty="0">
                <a:solidFill>
                  <a:schemeClr val="dk1"/>
                </a:solidFill>
              </a:rPr>
              <a:t> in plants</a:t>
            </a:r>
            <a:r>
              <a:rPr lang="en-US" sz="26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/>
              <a:t>Responsible for </a:t>
            </a:r>
            <a:r>
              <a:rPr lang="en-US" sz="2600" u="sng" dirty="0">
                <a:solidFill>
                  <a:srgbClr val="B45F06"/>
                </a:solidFill>
              </a:rPr>
              <a:t>surface tension</a:t>
            </a:r>
          </a:p>
          <a:p>
            <a:endParaRPr lang="en-US" sz="2400" dirty="0"/>
          </a:p>
        </p:txBody>
      </p:sp>
      <p:sp>
        <p:nvSpPr>
          <p:cNvPr id="15" name="Google Shape;280;p37"/>
          <p:cNvSpPr txBox="1"/>
          <p:nvPr/>
        </p:nvSpPr>
        <p:spPr>
          <a:xfrm>
            <a:off x="4401879" y="1305600"/>
            <a:ext cx="2025521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Xylem of leaf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311700" y="599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Water</a:t>
            </a:r>
            <a:endParaRPr/>
          </a:p>
        </p:txBody>
      </p:sp>
      <p:sp>
        <p:nvSpPr>
          <p:cNvPr id="272" name="Google Shape;272;p37"/>
          <p:cNvSpPr txBox="1"/>
          <p:nvPr/>
        </p:nvSpPr>
        <p:spPr>
          <a:xfrm>
            <a:off x="165125" y="1203074"/>
            <a:ext cx="3382800" cy="445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7030A0"/>
                </a:solidFill>
              </a:rPr>
              <a:t>Adhesion</a:t>
            </a:r>
            <a:endParaRPr sz="2800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The </a:t>
            </a:r>
            <a:r>
              <a:rPr lang="en" sz="2800" dirty="0">
                <a:solidFill>
                  <a:srgbClr val="B45F06"/>
                </a:solidFill>
              </a:rPr>
              <a:t>clinging</a:t>
            </a:r>
            <a:r>
              <a:rPr lang="en" sz="2800" dirty="0"/>
              <a:t> of one molecule to a </a:t>
            </a:r>
            <a:r>
              <a:rPr lang="en" sz="2800" dirty="0">
                <a:solidFill>
                  <a:srgbClr val="B45F06"/>
                </a:solidFill>
              </a:rPr>
              <a:t>different molecule</a:t>
            </a:r>
            <a:endParaRPr sz="2800" dirty="0">
              <a:solidFill>
                <a:srgbClr val="B45F06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600" dirty="0"/>
              <a:t>Due to the</a:t>
            </a:r>
            <a:r>
              <a:rPr lang="en" sz="2600" dirty="0">
                <a:solidFill>
                  <a:srgbClr val="FF0000"/>
                </a:solidFill>
              </a:rPr>
              <a:t> polarity </a:t>
            </a:r>
            <a:r>
              <a:rPr lang="en" sz="2600" dirty="0"/>
              <a:t>of </a:t>
            </a:r>
            <a:r>
              <a:rPr lang="en" sz="2600" dirty="0">
                <a:solidFill>
                  <a:schemeClr val="dk1"/>
                </a:solidFill>
              </a:rPr>
              <a:t>H</a:t>
            </a:r>
            <a:r>
              <a:rPr lang="en" sz="2600" baseline="-25000" dirty="0">
                <a:solidFill>
                  <a:schemeClr val="dk1"/>
                </a:solidFill>
              </a:rPr>
              <a:t>2</a:t>
            </a:r>
            <a:r>
              <a:rPr lang="en" sz="2600" dirty="0">
                <a:solidFill>
                  <a:schemeClr val="dk1"/>
                </a:solidFill>
              </a:rPr>
              <a:t>O</a:t>
            </a:r>
            <a:endParaRPr sz="2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600" dirty="0"/>
              <a:t>In plants, this allows water to cling to the cell walls to resist the downward pull of gravity</a:t>
            </a:r>
            <a:endParaRPr sz="2600" dirty="0"/>
          </a:p>
        </p:txBody>
      </p:sp>
      <p:sp>
        <p:nvSpPr>
          <p:cNvPr id="278" name="Google Shape;278;p37"/>
          <p:cNvSpPr txBox="1"/>
          <p:nvPr/>
        </p:nvSpPr>
        <p:spPr>
          <a:xfrm>
            <a:off x="4970000" y="3657600"/>
            <a:ext cx="2406300" cy="16383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/>
                </a:solidFill>
              </a:rPr>
              <a:t>Adhesion: H</a:t>
            </a:r>
            <a:r>
              <a:rPr lang="en" sz="2400" baseline="-25000" dirty="0">
                <a:solidFill>
                  <a:schemeClr val="accent5"/>
                </a:solidFill>
              </a:rPr>
              <a:t>2</a:t>
            </a:r>
            <a:r>
              <a:rPr lang="en" sz="2400" dirty="0">
                <a:solidFill>
                  <a:schemeClr val="accent5"/>
                </a:solidFill>
              </a:rPr>
              <a:t>O molecules stick to the xylem wall</a:t>
            </a:r>
            <a:endParaRPr sz="2400" dirty="0">
              <a:solidFill>
                <a:schemeClr val="accent5"/>
              </a:solidFill>
            </a:endParaRPr>
          </a:p>
        </p:txBody>
      </p:sp>
      <p:cxnSp>
        <p:nvCxnSpPr>
          <p:cNvPr id="279" name="Google Shape;279;p37"/>
          <p:cNvCxnSpPr/>
          <p:nvPr/>
        </p:nvCxnSpPr>
        <p:spPr>
          <a:xfrm flipV="1">
            <a:off x="5448300" y="2356200"/>
            <a:ext cx="1132025" cy="1301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280;p37"/>
          <p:cNvSpPr txBox="1"/>
          <p:nvPr/>
        </p:nvSpPr>
        <p:spPr>
          <a:xfrm>
            <a:off x="4401879" y="1305600"/>
            <a:ext cx="2025521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Xylem of leaf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4215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311700" y="599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Water</a:t>
            </a:r>
            <a:endParaRPr/>
          </a:p>
        </p:txBody>
      </p:sp>
      <p:sp>
        <p:nvSpPr>
          <p:cNvPr id="280" name="Google Shape;280;p37"/>
          <p:cNvSpPr txBox="1"/>
          <p:nvPr/>
        </p:nvSpPr>
        <p:spPr>
          <a:xfrm>
            <a:off x="4401879" y="1305600"/>
            <a:ext cx="2025521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Xylem of leaf</a:t>
            </a:r>
            <a:endParaRPr sz="2000" dirty="0"/>
          </a:p>
        </p:txBody>
      </p:sp>
      <p:sp>
        <p:nvSpPr>
          <p:cNvPr id="281" name="Google Shape;281;p37"/>
          <p:cNvSpPr txBox="1"/>
          <p:nvPr/>
        </p:nvSpPr>
        <p:spPr>
          <a:xfrm>
            <a:off x="114300" y="948789"/>
            <a:ext cx="3490137" cy="564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7030A0"/>
                </a:solidFill>
              </a:rPr>
              <a:t>Capillary Action</a:t>
            </a:r>
            <a:endParaRPr sz="2800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The upward movement of water due to the forces of cohesion, adhesion, and surface tension</a:t>
            </a:r>
            <a:endParaRPr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600" dirty="0"/>
              <a:t>Occurs when </a:t>
            </a:r>
            <a:r>
              <a:rPr lang="en" sz="2600" u="sng" dirty="0"/>
              <a:t>adhesion</a:t>
            </a:r>
            <a:r>
              <a:rPr lang="en" sz="2600" dirty="0"/>
              <a:t> is </a:t>
            </a:r>
            <a:r>
              <a:rPr lang="en" sz="2600" dirty="0">
                <a:solidFill>
                  <a:srgbClr val="FF0000"/>
                </a:solidFill>
              </a:rPr>
              <a:t>greater than</a:t>
            </a:r>
            <a:r>
              <a:rPr lang="en" sz="2600" dirty="0"/>
              <a:t> </a:t>
            </a:r>
            <a:r>
              <a:rPr lang="en" sz="2600" u="sng" dirty="0"/>
              <a:t>cohesion</a:t>
            </a:r>
            <a:endParaRPr sz="2600" u="sng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2600" dirty="0"/>
              <a:t>Important for transport of water and nutrients in plants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282" name="Google Shape;282;p37"/>
          <p:cNvGrpSpPr/>
          <p:nvPr/>
        </p:nvGrpSpPr>
        <p:grpSpPr>
          <a:xfrm>
            <a:off x="7059125" y="1447050"/>
            <a:ext cx="720600" cy="413700"/>
            <a:chOff x="7070875" y="1468775"/>
            <a:chExt cx="720600" cy="413700"/>
          </a:xfrm>
        </p:grpSpPr>
        <p:cxnSp>
          <p:nvCxnSpPr>
            <p:cNvPr id="283" name="Google Shape;283;p37"/>
            <p:cNvCxnSpPr/>
            <p:nvPr/>
          </p:nvCxnSpPr>
          <p:spPr>
            <a:xfrm rot="10800000" flipH="1">
              <a:off x="7070875" y="1468775"/>
              <a:ext cx="111000" cy="185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4" name="Google Shape;284;p37"/>
            <p:cNvCxnSpPr/>
            <p:nvPr/>
          </p:nvCxnSpPr>
          <p:spPr>
            <a:xfrm rot="10800000" flipH="1">
              <a:off x="7299475" y="1468775"/>
              <a:ext cx="111000" cy="185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5" name="Google Shape;285;p37"/>
            <p:cNvCxnSpPr/>
            <p:nvPr/>
          </p:nvCxnSpPr>
          <p:spPr>
            <a:xfrm rot="10800000" flipH="1">
              <a:off x="7451875" y="1544975"/>
              <a:ext cx="111000" cy="185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" name="Google Shape;286;p37"/>
            <p:cNvCxnSpPr/>
            <p:nvPr/>
          </p:nvCxnSpPr>
          <p:spPr>
            <a:xfrm rot="10800000" flipH="1">
              <a:off x="7680475" y="1697375"/>
              <a:ext cx="111000" cy="185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87" name="Google Shape;287;p37"/>
          <p:cNvSpPr txBox="1"/>
          <p:nvPr/>
        </p:nvSpPr>
        <p:spPr>
          <a:xfrm>
            <a:off x="5276849" y="3791975"/>
            <a:ext cx="3205475" cy="1407346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/>
                </a:solidFill>
              </a:rPr>
              <a:t>Capillary action occurs moving water upwards</a:t>
            </a:r>
            <a:endParaRPr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311700" y="599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Water</a:t>
            </a:r>
            <a:endParaRPr/>
          </a:p>
        </p:txBody>
      </p:sp>
      <p:sp>
        <p:nvSpPr>
          <p:cNvPr id="294" name="Google Shape;294;p38"/>
          <p:cNvSpPr txBox="1">
            <a:spLocks noGrp="1"/>
          </p:cNvSpPr>
          <p:nvPr>
            <p:ph type="body" idx="1"/>
          </p:nvPr>
        </p:nvSpPr>
        <p:spPr>
          <a:xfrm>
            <a:off x="105724" y="931150"/>
            <a:ext cx="4266251" cy="43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030A0"/>
                </a:solidFill>
              </a:rPr>
              <a:t>Temperature  Control</a:t>
            </a:r>
            <a:endParaRPr b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5"/>
                </a:solidFill>
              </a:rPr>
              <a:t>High Specific Heat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</a:rPr>
              <a:t>H</a:t>
            </a:r>
            <a:r>
              <a:rPr lang="en" sz="2600" baseline="-25000" dirty="0">
                <a:solidFill>
                  <a:schemeClr val="dk1"/>
                </a:solidFill>
              </a:rPr>
              <a:t>2</a:t>
            </a:r>
            <a:r>
              <a:rPr lang="en" sz="2600" dirty="0">
                <a:solidFill>
                  <a:schemeClr val="dk1"/>
                </a:solidFill>
              </a:rPr>
              <a:t>O resists changes in temperature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rgbClr val="FF0000"/>
                </a:solidFill>
              </a:rPr>
              <a:t>How?</a:t>
            </a:r>
            <a:endParaRPr sz="2600" dirty="0">
              <a:solidFill>
                <a:srgbClr val="FF0000"/>
              </a:solidFill>
            </a:endParaRPr>
          </a:p>
          <a:p>
            <a:pPr marL="274320" lvl="0" indent="-2387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2600" dirty="0">
                <a:solidFill>
                  <a:srgbClr val="6AA84F"/>
                </a:solidFill>
              </a:rPr>
              <a:t>Hydrogen bonds</a:t>
            </a:r>
            <a:r>
              <a:rPr lang="en" sz="2600" dirty="0">
                <a:solidFill>
                  <a:schemeClr val="dk1"/>
                </a:solidFill>
              </a:rPr>
              <a:t>! Heat must be absorbed to break hydrogen bonds, but heat is released when hydrogen bonds form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cxnSp>
        <p:nvCxnSpPr>
          <p:cNvPr id="296" name="Google Shape;296;p38"/>
          <p:cNvCxnSpPr/>
          <p:nvPr/>
        </p:nvCxnSpPr>
        <p:spPr>
          <a:xfrm rot="-5400000">
            <a:off x="6594225" y="2184925"/>
            <a:ext cx="1295700" cy="490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38"/>
          <p:cNvSpPr txBox="1"/>
          <p:nvPr/>
        </p:nvSpPr>
        <p:spPr>
          <a:xfrm>
            <a:off x="4552951" y="931150"/>
            <a:ext cx="4513711" cy="8133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Temp control properties of H</a:t>
            </a:r>
            <a:r>
              <a:rPr lang="en" sz="2200" baseline="-25000" dirty="0"/>
              <a:t>2</a:t>
            </a:r>
            <a:r>
              <a:rPr lang="en" sz="2200" dirty="0"/>
              <a:t>O stem from these hydrogen bonds</a:t>
            </a:r>
            <a:endParaRPr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5081043"/>
            <a:ext cx="4257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1. </a:t>
            </a:r>
            <a:r>
              <a:rPr lang="en-US" sz="2400" dirty="0"/>
              <a:t>Moderates air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bodies of water can absorb heat in the daytime and release heat at night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2951" y="4403383"/>
            <a:ext cx="4513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r>
              <a:rPr lang="en-US" sz="2400" dirty="0"/>
              <a:t>. Stabilizes ocean temp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Benefits marine life</a:t>
            </a:r>
          </a:p>
          <a:p>
            <a:pPr lvl="1"/>
            <a:r>
              <a:rPr lang="en-US" sz="2400" dirty="0"/>
              <a:t>3. </a:t>
            </a:r>
            <a:r>
              <a:rPr lang="en-US" sz="2400" dirty="0">
                <a:solidFill>
                  <a:schemeClr val="dk1"/>
                </a:solidFill>
              </a:rPr>
              <a:t>Organisms (which are made primarily of H</a:t>
            </a:r>
            <a:r>
              <a:rPr lang="en-US" sz="2400" baseline="-25000" dirty="0">
                <a:solidFill>
                  <a:schemeClr val="dk1"/>
                </a:solidFill>
              </a:rPr>
              <a:t>2</a:t>
            </a:r>
            <a:r>
              <a:rPr lang="en-US" sz="2400" dirty="0">
                <a:solidFill>
                  <a:schemeClr val="dk1"/>
                </a:solidFill>
              </a:rPr>
              <a:t>O) can </a:t>
            </a:r>
            <a:r>
              <a:rPr lang="en-US" sz="2400" u="sng" dirty="0">
                <a:solidFill>
                  <a:schemeClr val="dk1"/>
                </a:solidFill>
              </a:rPr>
              <a:t>resist</a:t>
            </a:r>
            <a:r>
              <a:rPr lang="en-US" sz="2400" dirty="0">
                <a:solidFill>
                  <a:schemeClr val="dk1"/>
                </a:solidFill>
              </a:rPr>
              <a:t> changes in their own internal temp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311700" y="599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Water</a:t>
            </a:r>
            <a:endParaRPr/>
          </a:p>
        </p:txBody>
      </p:sp>
      <p:sp>
        <p:nvSpPr>
          <p:cNvPr id="298" name="Google Shape;298;p38"/>
          <p:cNvSpPr txBox="1"/>
          <p:nvPr/>
        </p:nvSpPr>
        <p:spPr>
          <a:xfrm>
            <a:off x="47625" y="1166825"/>
            <a:ext cx="4143376" cy="428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rgbClr val="7030A0"/>
                </a:solidFill>
              </a:rPr>
              <a:t>Evaporative Cooling</a:t>
            </a:r>
            <a:endParaRPr sz="28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</a:rPr>
              <a:t>Water has a high </a:t>
            </a:r>
            <a:r>
              <a:rPr lang="en" sz="2600" dirty="0">
                <a:solidFill>
                  <a:srgbClr val="B45F06"/>
                </a:solidFill>
              </a:rPr>
              <a:t>heat of vaporization</a:t>
            </a:r>
            <a:r>
              <a:rPr lang="en" sz="2600" dirty="0">
                <a:solidFill>
                  <a:schemeClr val="dk1"/>
                </a:solidFill>
              </a:rPr>
              <a:t> (same reasons as high specific heat)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chemeClr val="dk1"/>
                </a:solidFill>
              </a:rPr>
              <a:t>The molecules with the highest </a:t>
            </a:r>
            <a:r>
              <a:rPr lang="en" sz="2600" dirty="0">
                <a:solidFill>
                  <a:srgbClr val="FF0000"/>
                </a:solidFill>
              </a:rPr>
              <a:t>kinetic energy</a:t>
            </a:r>
            <a:r>
              <a:rPr lang="en" sz="2600" dirty="0">
                <a:solidFill>
                  <a:schemeClr val="dk1"/>
                </a:solidFill>
              </a:rPr>
              <a:t> leave as gas</a:t>
            </a:r>
            <a:endParaRPr sz="2600" dirty="0">
              <a:solidFill>
                <a:schemeClr val="dk1"/>
              </a:solidFill>
            </a:endParaRPr>
          </a:p>
          <a:p>
            <a:pPr marL="36576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600" u="sng" dirty="0">
                <a:solidFill>
                  <a:schemeClr val="dk1"/>
                </a:solidFill>
              </a:rPr>
              <a:t>Moderates</a:t>
            </a:r>
            <a:r>
              <a:rPr lang="en" sz="2600" dirty="0">
                <a:solidFill>
                  <a:schemeClr val="dk1"/>
                </a:solidFill>
              </a:rPr>
              <a:t> Earth’s climate</a:t>
            </a:r>
            <a:endParaRPr sz="2600" dirty="0">
              <a:solidFill>
                <a:schemeClr val="dk1"/>
              </a:solidFill>
            </a:endParaRPr>
          </a:p>
          <a:p>
            <a:pPr marL="36576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600" u="sng" dirty="0">
                <a:solidFill>
                  <a:schemeClr val="dk1"/>
                </a:solidFill>
              </a:rPr>
              <a:t>Stabilizes</a:t>
            </a:r>
            <a:r>
              <a:rPr lang="en" sz="2600" dirty="0">
                <a:solidFill>
                  <a:schemeClr val="dk1"/>
                </a:solidFill>
              </a:rPr>
              <a:t> temp in lakes and ponds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095750" y="4120337"/>
            <a:ext cx="49244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323850">
              <a:buClr>
                <a:schemeClr val="dk1"/>
              </a:buClr>
              <a:buSzPts val="1500"/>
              <a:buChar char="●"/>
            </a:pPr>
            <a:r>
              <a:rPr lang="en-US" sz="2600" u="sng" dirty="0">
                <a:solidFill>
                  <a:schemeClr val="dk1"/>
                </a:solidFill>
              </a:rPr>
              <a:t>Prevents</a:t>
            </a:r>
            <a:r>
              <a:rPr lang="en-US" sz="2600" dirty="0">
                <a:solidFill>
                  <a:schemeClr val="dk1"/>
                </a:solidFill>
              </a:rPr>
              <a:t> terrestrial organisms from overheating (think sweating in humans)</a:t>
            </a:r>
          </a:p>
          <a:p>
            <a:pPr marL="365760" lvl="0" indent="-323850">
              <a:buClr>
                <a:schemeClr val="dk1"/>
              </a:buClr>
              <a:buSzPts val="1500"/>
              <a:buChar char="●"/>
            </a:pPr>
            <a:r>
              <a:rPr lang="en-US" sz="2600" u="sng" dirty="0">
                <a:solidFill>
                  <a:schemeClr val="dk1"/>
                </a:solidFill>
              </a:rPr>
              <a:t>Prevents</a:t>
            </a:r>
            <a:r>
              <a:rPr lang="en-US" sz="2600" dirty="0">
                <a:solidFill>
                  <a:schemeClr val="dk1"/>
                </a:solidFill>
              </a:rPr>
              <a:t> leaves from becoming too warm in the sun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title"/>
          </p:nvPr>
        </p:nvSpPr>
        <p:spPr>
          <a:xfrm>
            <a:off x="302175" y="218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Properties of Water</a:t>
            </a:r>
            <a:endParaRPr dirty="0"/>
          </a:p>
        </p:txBody>
      </p:sp>
      <p:sp>
        <p:nvSpPr>
          <p:cNvPr id="304" name="Google Shape;304;p39"/>
          <p:cNvSpPr txBox="1"/>
          <p:nvPr/>
        </p:nvSpPr>
        <p:spPr>
          <a:xfrm>
            <a:off x="191386" y="912125"/>
            <a:ext cx="4901609" cy="391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7030A0"/>
                </a:solidFill>
              </a:rPr>
              <a:t>Floating Ice</a:t>
            </a:r>
            <a:endParaRPr sz="28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</a:rPr>
              <a:t>As water solidifies it </a:t>
            </a:r>
            <a:r>
              <a:rPr lang="en" sz="2800" dirty="0">
                <a:solidFill>
                  <a:srgbClr val="B45F06"/>
                </a:solidFill>
              </a:rPr>
              <a:t>expands</a:t>
            </a:r>
            <a:r>
              <a:rPr lang="en" sz="2800" dirty="0">
                <a:solidFill>
                  <a:schemeClr val="dk1"/>
                </a:solidFill>
              </a:rPr>
              <a:t> and becomes </a:t>
            </a:r>
            <a:r>
              <a:rPr lang="en" sz="2800" dirty="0">
                <a:solidFill>
                  <a:srgbClr val="B45F06"/>
                </a:solidFill>
              </a:rPr>
              <a:t>less dense</a:t>
            </a:r>
            <a:endParaRPr sz="2800" dirty="0">
              <a:solidFill>
                <a:schemeClr val="dk1"/>
              </a:solidFill>
            </a:endParaRPr>
          </a:p>
          <a:p>
            <a:pPr marL="36576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600" dirty="0">
                <a:solidFill>
                  <a:schemeClr val="dk1"/>
                </a:solidFill>
              </a:rPr>
              <a:t>Due to the </a:t>
            </a:r>
            <a:r>
              <a:rPr lang="en" sz="2600" dirty="0">
                <a:solidFill>
                  <a:srgbClr val="FF0000"/>
                </a:solidFill>
              </a:rPr>
              <a:t>hydrogen bonds</a:t>
            </a:r>
            <a:endParaRPr sz="2600" dirty="0">
              <a:solidFill>
                <a:srgbClr val="FF0000"/>
              </a:solidFill>
            </a:endParaRPr>
          </a:p>
          <a:p>
            <a:pPr marL="73152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2600" dirty="0">
                <a:solidFill>
                  <a:schemeClr val="dk1"/>
                </a:solidFill>
              </a:rPr>
              <a:t>When cooled, H</a:t>
            </a:r>
            <a:r>
              <a:rPr lang="en" sz="2600" baseline="-25000" dirty="0">
                <a:solidFill>
                  <a:schemeClr val="dk1"/>
                </a:solidFill>
              </a:rPr>
              <a:t>2</a:t>
            </a:r>
            <a:r>
              <a:rPr lang="en" sz="2600" dirty="0">
                <a:solidFill>
                  <a:schemeClr val="dk1"/>
                </a:solidFill>
              </a:rPr>
              <a:t>O molecules move too slowly to break the bonds</a:t>
            </a:r>
            <a:endParaRPr sz="2600" dirty="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2600" u="sng" dirty="0">
                <a:solidFill>
                  <a:schemeClr val="dk1"/>
                </a:solidFill>
              </a:rPr>
              <a:t>Allows</a:t>
            </a:r>
            <a:r>
              <a:rPr lang="en" sz="2600" dirty="0">
                <a:solidFill>
                  <a:schemeClr val="dk1"/>
                </a:solidFill>
              </a:rPr>
              <a:t> marine life to survive under floating ice sheets</a:t>
            </a:r>
            <a:endParaRPr sz="2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311700" y="8579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Chemistry Review</a:t>
            </a:r>
            <a:endParaRPr dirty="0"/>
          </a:p>
        </p:txBody>
      </p:sp>
      <p:sp>
        <p:nvSpPr>
          <p:cNvPr id="123" name="Google Shape;123;p28"/>
          <p:cNvSpPr txBox="1"/>
          <p:nvPr/>
        </p:nvSpPr>
        <p:spPr>
          <a:xfrm>
            <a:off x="120325" y="1448431"/>
            <a:ext cx="2841300" cy="3166569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Anything that takes up </a:t>
            </a:r>
            <a:r>
              <a:rPr lang="en" sz="2500" dirty="0">
                <a:solidFill>
                  <a:srgbClr val="B45F06"/>
                </a:solidFill>
              </a:rPr>
              <a:t>space</a:t>
            </a:r>
            <a:r>
              <a:rPr lang="en" sz="2500" dirty="0"/>
              <a:t> and has </a:t>
            </a:r>
            <a:r>
              <a:rPr lang="en" sz="2500" dirty="0">
                <a:solidFill>
                  <a:srgbClr val="B45F06"/>
                </a:solidFill>
              </a:rPr>
              <a:t>mass</a:t>
            </a:r>
            <a:endParaRPr sz="2500" dirty="0">
              <a:solidFill>
                <a:srgbClr val="B45F06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500" dirty="0"/>
              <a:t>Rocks, metals, oils, gasses, organisms, etc. are all forms of matter</a:t>
            </a:r>
            <a:endParaRPr sz="2500" dirty="0"/>
          </a:p>
        </p:txBody>
      </p:sp>
      <p:sp>
        <p:nvSpPr>
          <p:cNvPr id="124" name="Google Shape;124;p28"/>
          <p:cNvSpPr txBox="1"/>
          <p:nvPr/>
        </p:nvSpPr>
        <p:spPr>
          <a:xfrm>
            <a:off x="3151350" y="1448431"/>
            <a:ext cx="2841300" cy="3166569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A substance that </a:t>
            </a:r>
            <a:r>
              <a:rPr lang="en" sz="2500" u="sng" dirty="0"/>
              <a:t>cannot</a:t>
            </a:r>
            <a:r>
              <a:rPr lang="en" sz="2500" dirty="0"/>
              <a:t> be broken down into other substances by chemical reactions</a:t>
            </a:r>
            <a:endParaRPr sz="25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500" dirty="0">
                <a:solidFill>
                  <a:srgbClr val="FF0000"/>
                </a:solidFill>
              </a:rPr>
              <a:t>92</a:t>
            </a:r>
            <a:r>
              <a:rPr lang="en" sz="2500" dirty="0"/>
              <a:t> elements occur in nature</a:t>
            </a:r>
            <a:endParaRPr sz="25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500" dirty="0"/>
              <a:t>Periodic table</a:t>
            </a:r>
            <a:endParaRPr sz="2500" dirty="0"/>
          </a:p>
        </p:txBody>
      </p:sp>
      <p:sp>
        <p:nvSpPr>
          <p:cNvPr id="125" name="Google Shape;125;p28"/>
          <p:cNvSpPr txBox="1"/>
          <p:nvPr/>
        </p:nvSpPr>
        <p:spPr>
          <a:xfrm>
            <a:off x="6182375" y="1448432"/>
            <a:ext cx="2841300" cy="3166568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A substance consisting of </a:t>
            </a:r>
            <a:r>
              <a:rPr lang="en" sz="2500" dirty="0">
                <a:solidFill>
                  <a:srgbClr val="B45F06"/>
                </a:solidFill>
              </a:rPr>
              <a:t>two or more</a:t>
            </a:r>
            <a:r>
              <a:rPr lang="en" sz="2500" dirty="0"/>
              <a:t> different </a:t>
            </a:r>
            <a:r>
              <a:rPr lang="en" sz="2500" dirty="0">
                <a:solidFill>
                  <a:srgbClr val="B45F06"/>
                </a:solidFill>
              </a:rPr>
              <a:t>elements</a:t>
            </a:r>
            <a:r>
              <a:rPr lang="en" sz="2500" dirty="0"/>
              <a:t> combined in a fixed ratio</a:t>
            </a:r>
            <a:endParaRPr sz="25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500" dirty="0"/>
              <a:t>H</a:t>
            </a:r>
            <a:r>
              <a:rPr lang="en" sz="2500" baseline="-25000" dirty="0"/>
              <a:t>2</a:t>
            </a:r>
            <a:r>
              <a:rPr lang="en" sz="2500" dirty="0"/>
              <a:t>O</a:t>
            </a:r>
            <a:endParaRPr sz="25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500" dirty="0"/>
              <a:t>NaCl</a:t>
            </a:r>
            <a:endParaRPr sz="2500" dirty="0"/>
          </a:p>
        </p:txBody>
      </p:sp>
      <p:sp>
        <p:nvSpPr>
          <p:cNvPr id="126" name="Google Shape;126;p28"/>
          <p:cNvSpPr txBox="1"/>
          <p:nvPr/>
        </p:nvSpPr>
        <p:spPr>
          <a:xfrm>
            <a:off x="925525" y="870583"/>
            <a:ext cx="12309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Matter</a:t>
            </a:r>
            <a:r>
              <a:rPr lang="en" dirty="0"/>
              <a:t>	</a:t>
            </a:r>
            <a:endParaRPr dirty="0"/>
          </a:p>
        </p:txBody>
      </p:sp>
      <p:sp>
        <p:nvSpPr>
          <p:cNvPr id="127" name="Google Shape;127;p28"/>
          <p:cNvSpPr txBox="1"/>
          <p:nvPr/>
        </p:nvSpPr>
        <p:spPr>
          <a:xfrm>
            <a:off x="3801300" y="870583"/>
            <a:ext cx="15414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Element</a:t>
            </a:r>
            <a:endParaRPr sz="2800"/>
          </a:p>
        </p:txBody>
      </p:sp>
      <p:sp>
        <p:nvSpPr>
          <p:cNvPr id="128" name="Google Shape;128;p28"/>
          <p:cNvSpPr txBox="1"/>
          <p:nvPr/>
        </p:nvSpPr>
        <p:spPr>
          <a:xfrm>
            <a:off x="6617375" y="870583"/>
            <a:ext cx="1971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Compound</a:t>
            </a:r>
            <a:endParaRPr sz="2800"/>
          </a:p>
        </p:txBody>
      </p:sp>
      <p:sp>
        <p:nvSpPr>
          <p:cNvPr id="129" name="Google Shape;129;p28"/>
          <p:cNvSpPr txBox="1"/>
          <p:nvPr/>
        </p:nvSpPr>
        <p:spPr>
          <a:xfrm>
            <a:off x="166600" y="4615000"/>
            <a:ext cx="8857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rgbClr val="B45F06"/>
                </a:solidFill>
              </a:rPr>
              <a:t>Essential elements</a:t>
            </a:r>
            <a:r>
              <a:rPr lang="en" sz="2400" dirty="0"/>
              <a:t>: of the 92 naturally occurring elements 20-25% are essential to survive and reproduce. </a:t>
            </a:r>
            <a:r>
              <a:rPr lang="en" sz="2400" dirty="0">
                <a:solidFill>
                  <a:srgbClr val="FF0000"/>
                </a:solidFill>
              </a:rPr>
              <a:t>CHON</a:t>
            </a:r>
            <a:r>
              <a:rPr lang="en" sz="2400" dirty="0"/>
              <a:t> make up 96% of living matter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30" name="Google Shape;130;p28"/>
          <p:cNvSpPr txBox="1"/>
          <p:nvPr/>
        </p:nvSpPr>
        <p:spPr>
          <a:xfrm>
            <a:off x="143400" y="5829419"/>
            <a:ext cx="8857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rgbClr val="B45F06"/>
                </a:solidFill>
              </a:rPr>
              <a:t>Trace elements</a:t>
            </a:r>
            <a:r>
              <a:rPr lang="en" sz="2400" dirty="0"/>
              <a:t>: of the 92 naturally occurring elements, these are required by an organism in very small quantities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title"/>
          </p:nvPr>
        </p:nvSpPr>
        <p:spPr>
          <a:xfrm>
            <a:off x="302175" y="218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Properties of Water</a:t>
            </a:r>
            <a:endParaRPr dirty="0"/>
          </a:p>
        </p:txBody>
      </p:sp>
      <p:cxnSp>
        <p:nvCxnSpPr>
          <p:cNvPr id="306" name="Google Shape;306;p39"/>
          <p:cNvCxnSpPr/>
          <p:nvPr/>
        </p:nvCxnSpPr>
        <p:spPr>
          <a:xfrm>
            <a:off x="4295553" y="2286000"/>
            <a:ext cx="1233377" cy="8080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7" name="Google Shape;307;p39"/>
          <p:cNvSpPr txBox="1"/>
          <p:nvPr/>
        </p:nvSpPr>
        <p:spPr>
          <a:xfrm>
            <a:off x="285751" y="1335747"/>
            <a:ext cx="4743450" cy="14031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0000"/>
                </a:solidFill>
              </a:rPr>
              <a:t>Hydrogen bonds</a:t>
            </a:r>
            <a:r>
              <a:rPr lang="en" sz="2600" dirty="0"/>
              <a:t> cause water molecules to form a crystalline structure</a:t>
            </a:r>
            <a:endParaRPr sz="2600" dirty="0"/>
          </a:p>
        </p:txBody>
      </p:sp>
      <p:sp>
        <p:nvSpPr>
          <p:cNvPr id="308" name="Google Shape;308;p39"/>
          <p:cNvSpPr txBox="1"/>
          <p:nvPr/>
        </p:nvSpPr>
        <p:spPr>
          <a:xfrm>
            <a:off x="120323" y="4532142"/>
            <a:ext cx="8861751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Imagine the 3D crystalline structure of ice. How many hydrogen bonds can one molecule of water make with its neighboring water molecules?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0000"/>
                </a:solidFill>
              </a:rPr>
              <a:t>Answer</a:t>
            </a:r>
            <a:r>
              <a:rPr lang="en" sz="2600" dirty="0"/>
              <a:t>: four</a:t>
            </a:r>
            <a:endParaRPr sz="2600" dirty="0"/>
          </a:p>
        </p:txBody>
      </p:sp>
      <p:sp>
        <p:nvSpPr>
          <p:cNvPr id="309" name="Google Shape;309;p39"/>
          <p:cNvSpPr txBox="1"/>
          <p:nvPr/>
        </p:nvSpPr>
        <p:spPr>
          <a:xfrm>
            <a:off x="478466" y="3916496"/>
            <a:ext cx="4348716" cy="615646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Quick! Think, Pair, Share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005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>
            <a:spLocks noGrp="1"/>
          </p:cNvSpPr>
          <p:nvPr>
            <p:ph type="title"/>
          </p:nvPr>
        </p:nvSpPr>
        <p:spPr>
          <a:xfrm>
            <a:off x="311700" y="145039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Properties of Water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15" name="Google Shape;315;p40"/>
          <p:cNvSpPr txBox="1"/>
          <p:nvPr/>
        </p:nvSpPr>
        <p:spPr>
          <a:xfrm>
            <a:off x="338291" y="1301856"/>
            <a:ext cx="8391049" cy="253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7030A0"/>
                </a:solidFill>
              </a:rPr>
              <a:t>Solvent</a:t>
            </a:r>
            <a:endParaRPr sz="2800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Water is a </a:t>
            </a:r>
            <a:r>
              <a:rPr lang="en" sz="2800" dirty="0">
                <a:solidFill>
                  <a:srgbClr val="B45F06"/>
                </a:solidFill>
              </a:rPr>
              <a:t>versatile solvent</a:t>
            </a:r>
            <a:r>
              <a:rPr lang="en" sz="2800" dirty="0"/>
              <a:t>: its polar molecules are attracted to ions and other polar molecules it can form hydrogen bonds with</a:t>
            </a:r>
            <a:endParaRPr sz="2800" dirty="0"/>
          </a:p>
        </p:txBody>
      </p:sp>
      <p:sp>
        <p:nvSpPr>
          <p:cNvPr id="316" name="Google Shape;316;p40"/>
          <p:cNvSpPr txBox="1"/>
          <p:nvPr/>
        </p:nvSpPr>
        <p:spPr>
          <a:xfrm>
            <a:off x="956930" y="4136709"/>
            <a:ext cx="6868633" cy="1498547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5"/>
                </a:solidFill>
              </a:rPr>
              <a:t>Solution</a:t>
            </a:r>
            <a:r>
              <a:rPr lang="en" sz="2600" dirty="0"/>
              <a:t>: homogenous mix of 2+ substances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5"/>
                </a:solidFill>
              </a:rPr>
              <a:t>Solvent</a:t>
            </a:r>
            <a:r>
              <a:rPr lang="en" sz="2600" dirty="0"/>
              <a:t>: dissolving agent in a solution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5"/>
                </a:solidFill>
              </a:rPr>
              <a:t>Solute</a:t>
            </a:r>
            <a:r>
              <a:rPr lang="en" sz="2600" dirty="0"/>
              <a:t>: substance that is dissolved</a:t>
            </a:r>
            <a:endParaRPr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>
            <a:spLocks noGrp="1"/>
          </p:cNvSpPr>
          <p:nvPr>
            <p:ph type="title"/>
          </p:nvPr>
        </p:nvSpPr>
        <p:spPr>
          <a:xfrm>
            <a:off x="311700" y="-14456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Properties of Water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15" name="Google Shape;315;p40"/>
          <p:cNvSpPr txBox="1"/>
          <p:nvPr/>
        </p:nvSpPr>
        <p:spPr>
          <a:xfrm>
            <a:off x="146649" y="1719133"/>
            <a:ext cx="4580626" cy="24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200" dirty="0"/>
              <a:t>“</a:t>
            </a:r>
            <a:r>
              <a:rPr lang="en" sz="2800" dirty="0"/>
              <a:t>Like dissolves like”</a:t>
            </a:r>
            <a:endParaRPr sz="2800" dirty="0"/>
          </a:p>
          <a:p>
            <a:pPr marL="73152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2800" dirty="0"/>
              <a:t>Water can interact with sugars or proteins containing many oxygen and hydrogen</a:t>
            </a:r>
            <a:endParaRPr sz="2800" dirty="0"/>
          </a:p>
          <a:p>
            <a:pPr marL="118872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2800" dirty="0"/>
              <a:t>Water will form </a:t>
            </a:r>
            <a:r>
              <a:rPr lang="en" sz="2800" dirty="0">
                <a:solidFill>
                  <a:srgbClr val="FF0000"/>
                </a:solidFill>
              </a:rPr>
              <a:t>hydrogen bonds</a:t>
            </a:r>
            <a:r>
              <a:rPr lang="en" sz="2800" dirty="0">
                <a:solidFill>
                  <a:srgbClr val="B45F06"/>
                </a:solidFill>
              </a:rPr>
              <a:t> </a:t>
            </a:r>
            <a:r>
              <a:rPr lang="en" sz="2800" dirty="0"/>
              <a:t>with the sugar or protein to dissolve it</a:t>
            </a:r>
            <a:endParaRPr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73" y="2191109"/>
            <a:ext cx="4115526" cy="274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9" name="Google Shape;319;p40"/>
          <p:cNvCxnSpPr/>
          <p:nvPr/>
        </p:nvCxnSpPr>
        <p:spPr>
          <a:xfrm flipV="1">
            <a:off x="4045985" y="3752491"/>
            <a:ext cx="1336898" cy="85305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63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>
            <a:spLocks noGrp="1"/>
          </p:cNvSpPr>
          <p:nvPr>
            <p:ph type="title"/>
          </p:nvPr>
        </p:nvSpPr>
        <p:spPr>
          <a:xfrm>
            <a:off x="311700" y="23644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Properties of Water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317" name="Google Shape;317;p40"/>
          <p:cNvSpPr txBox="1"/>
          <p:nvPr/>
        </p:nvSpPr>
        <p:spPr>
          <a:xfrm>
            <a:off x="366879" y="1029241"/>
            <a:ext cx="8666762" cy="361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" sz="2800" dirty="0">
                <a:solidFill>
                  <a:schemeClr val="dk1"/>
                </a:solidFill>
              </a:rPr>
              <a:t>Ionic compounds</a:t>
            </a:r>
          </a:p>
          <a:p>
            <a:pPr marL="37846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dk1"/>
                </a:solidFill>
              </a:rPr>
              <a:t>The partially negative oxygen in water will interact with a positive atom</a:t>
            </a:r>
          </a:p>
          <a:p>
            <a:pPr marL="37846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dk1"/>
                </a:solidFill>
              </a:rPr>
              <a:t>The partially positive hydrogen in water will interact with a negative atom </a:t>
            </a:r>
          </a:p>
          <a:p>
            <a:pPr marL="378460" lvl="1" indent="-342900"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dk1"/>
                </a:solidFill>
              </a:rPr>
              <a:t>Dissolves ions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Picture 2" descr="https://lh6.googleusercontent.com/siuL5j9RyU2CMtCrNOvT6iK1wK0djcWMTJKiIxSs94gC_3ivsZbl_Xu8fTApKPiPm18XrpDsswl8ahNCWrd2odfxwYIBwW9ssPcSoM6ZOEuIr35R_hIQgE_XviMfjiIYgVEHGkX9N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32" y="3284351"/>
            <a:ext cx="3580674" cy="30473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Fymn7EofpEVLlbRY_hDpS40_jP_uXJjVfvT7zef6RrQJbtuUIGR9I-7KeMjKECldz4699YYq5AH3f6t3DeQlET3AHuNuNlDHYJEEw2pnuHwE4KjJEnJWZ4YK1LtWu4YRh1LKDSxUbX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10" y="3968908"/>
            <a:ext cx="2248244" cy="16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1754" y="4114399"/>
            <a:ext cx="78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1754" y="4546403"/>
            <a:ext cx="94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976" y="5627709"/>
            <a:ext cx="5038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Na+ surrounded by oxygen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Cl- surrounded by hydrogen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619625" y="5627709"/>
            <a:ext cx="752475" cy="2301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5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>
            <a:spLocks noGrp="1"/>
          </p:cNvSpPr>
          <p:nvPr>
            <p:ph type="title"/>
          </p:nvPr>
        </p:nvSpPr>
        <p:spPr>
          <a:xfrm>
            <a:off x="311700" y="2885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0000FF"/>
                </a:solidFill>
                <a:latin typeface="+mj-lt"/>
                <a:ea typeface="Ultra"/>
                <a:cs typeface="Ultra"/>
                <a:sym typeface="Ultra"/>
              </a:rPr>
              <a:t>Concept Check</a:t>
            </a:r>
            <a:endParaRPr b="1" dirty="0">
              <a:solidFill>
                <a:srgbClr val="0000FF"/>
              </a:solidFill>
              <a:latin typeface="+mj-lt"/>
              <a:ea typeface="Ultra"/>
              <a:cs typeface="Ultra"/>
              <a:sym typeface="Ultra"/>
            </a:endParaRPr>
          </a:p>
        </p:txBody>
      </p:sp>
      <p:sp>
        <p:nvSpPr>
          <p:cNvPr id="370" name="Google Shape;370;p41"/>
          <p:cNvSpPr txBox="1">
            <a:spLocks noGrp="1"/>
          </p:cNvSpPr>
          <p:nvPr>
            <p:ph type="body" idx="1"/>
          </p:nvPr>
        </p:nvSpPr>
        <p:spPr>
          <a:xfrm>
            <a:off x="311700" y="1380275"/>
            <a:ext cx="8520600" cy="47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" dirty="0">
                <a:solidFill>
                  <a:srgbClr val="0000FF"/>
                </a:solidFill>
              </a:rPr>
              <a:t>Describe</a:t>
            </a:r>
            <a:r>
              <a:rPr lang="en" dirty="0">
                <a:solidFill>
                  <a:srgbClr val="000000"/>
                </a:solidFill>
              </a:rPr>
              <a:t> what would happen if you mix potassium chloride (KCl) with water. </a:t>
            </a:r>
            <a:r>
              <a:rPr lang="en" dirty="0">
                <a:solidFill>
                  <a:srgbClr val="0000FF"/>
                </a:solidFill>
              </a:rPr>
              <a:t>Draw</a:t>
            </a:r>
            <a:r>
              <a:rPr lang="en" dirty="0">
                <a:solidFill>
                  <a:srgbClr val="000000"/>
                </a:solidFill>
              </a:rPr>
              <a:t> and </a:t>
            </a:r>
            <a:r>
              <a:rPr lang="en" dirty="0">
                <a:solidFill>
                  <a:srgbClr val="0000FF"/>
                </a:solidFill>
              </a:rPr>
              <a:t>label</a:t>
            </a:r>
            <a:r>
              <a:rPr lang="en" dirty="0">
                <a:solidFill>
                  <a:srgbClr val="000000"/>
                </a:solidFill>
              </a:rPr>
              <a:t> a diagram to justify your explanation.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" dirty="0">
                <a:solidFill>
                  <a:srgbClr val="0000FF"/>
                </a:solidFill>
              </a:rPr>
              <a:t>Identify</a:t>
            </a:r>
            <a:r>
              <a:rPr lang="en" dirty="0">
                <a:solidFill>
                  <a:srgbClr val="000000"/>
                </a:solidFill>
              </a:rPr>
              <a:t> one quality of water that most directly contributes to its unique properties.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" dirty="0">
                <a:solidFill>
                  <a:srgbClr val="0000FF"/>
                </a:solidFill>
              </a:rPr>
              <a:t>Identify</a:t>
            </a:r>
            <a:r>
              <a:rPr lang="en" dirty="0">
                <a:solidFill>
                  <a:srgbClr val="000000"/>
                </a:solidFill>
              </a:rPr>
              <a:t> one property of water that contributes to the suitability of the environment for marine life.</a:t>
            </a:r>
            <a:endParaRPr dirty="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" dirty="0">
                <a:solidFill>
                  <a:srgbClr val="0000FF"/>
                </a:solidFill>
              </a:rPr>
              <a:t>Predict</a:t>
            </a:r>
            <a:r>
              <a:rPr lang="en" dirty="0">
                <a:solidFill>
                  <a:srgbClr val="000000"/>
                </a:solidFill>
              </a:rPr>
              <a:t> one disruption that would occur in the environment if ice was MORE dense than water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50CE-22D5-46D0-801A-5DE723CB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rgbClr val="0000FF"/>
                </a:solidFill>
                <a:latin typeface="+mj-lt"/>
                <a:ea typeface="Ultra"/>
                <a:cs typeface="Ultra"/>
                <a:sym typeface="Ultra"/>
              </a:rPr>
              <a:t>Practice FRQ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11DED-F036-44E7-8681-B07DFCEF9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63782"/>
            <a:ext cx="8520600" cy="5301673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solidFill>
                  <a:srgbClr val="FF0000"/>
                </a:solidFill>
              </a:rPr>
              <a:t>Describe</a:t>
            </a:r>
            <a:r>
              <a:rPr lang="en-US" dirty="0">
                <a:solidFill>
                  <a:schemeClr val="tx1"/>
                </a:solidFill>
              </a:rPr>
              <a:t> three properties of water to justify the following statement, “Water is essential to all life.” </a:t>
            </a:r>
          </a:p>
        </p:txBody>
      </p:sp>
    </p:spTree>
    <p:extLst>
      <p:ext uri="{BB962C8B-B14F-4D97-AF65-F5344CB8AC3E}">
        <p14:creationId xmlns:p14="http://schemas.microsoft.com/office/powerpoint/2010/main" val="3291990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50CE-22D5-46D0-801A-5DE723CB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8432"/>
            <a:ext cx="8520600" cy="1091700"/>
          </a:xfrm>
        </p:spPr>
        <p:txBody>
          <a:bodyPr/>
          <a:lstStyle/>
          <a:p>
            <a:r>
              <a:rPr lang="en" b="1" dirty="0">
                <a:solidFill>
                  <a:srgbClr val="0000FF"/>
                </a:solidFill>
                <a:latin typeface="+mj-lt"/>
                <a:ea typeface="Ultra"/>
                <a:cs typeface="Ultra"/>
                <a:sym typeface="Ultra"/>
              </a:rPr>
              <a:t>Practice FRQ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11DED-F036-44E7-8681-B07DFCEF9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914650"/>
            <a:ext cx="8520600" cy="3550805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solidFill>
                  <a:schemeClr val="tx1"/>
                </a:solidFill>
              </a:rPr>
              <a:t>The diagram above represents two molecules of ethanoic acid hydrogen bonded together. Using the diagram a) </a:t>
            </a:r>
            <a:r>
              <a:rPr lang="en-US" dirty="0">
                <a:solidFill>
                  <a:srgbClr val="FF0000"/>
                </a:solidFill>
              </a:rPr>
              <a:t>label</a:t>
            </a:r>
            <a:r>
              <a:rPr lang="en-US" dirty="0">
                <a:solidFill>
                  <a:schemeClr val="tx1"/>
                </a:solidFill>
              </a:rPr>
              <a:t> the hydrogen bonds and b) </a:t>
            </a:r>
            <a:r>
              <a:rPr lang="en-US" dirty="0">
                <a:solidFill>
                  <a:srgbClr val="FF0000"/>
                </a:solidFill>
              </a:rPr>
              <a:t>discuss</a:t>
            </a:r>
            <a:r>
              <a:rPr lang="en-US" dirty="0">
                <a:solidFill>
                  <a:schemeClr val="tx1"/>
                </a:solidFill>
              </a:rPr>
              <a:t> the partial charges associated with the hydrogen bonds labeled.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DD4F7-9C15-456B-B01F-2729B2A8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092" y="1140132"/>
            <a:ext cx="4388168" cy="14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3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358201" y="137938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Chemistry Review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29"/>
          <p:cNvSpPr txBox="1"/>
          <p:nvPr/>
        </p:nvSpPr>
        <p:spPr>
          <a:xfrm>
            <a:off x="5627308" y="1573538"/>
            <a:ext cx="33225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B45F06"/>
                </a:solidFill>
              </a:rPr>
              <a:t>Atomic number</a:t>
            </a:r>
            <a:r>
              <a:rPr lang="en" sz="2600" dirty="0"/>
              <a:t>: number of protons</a:t>
            </a:r>
            <a:endParaRPr sz="2600" dirty="0"/>
          </a:p>
        </p:txBody>
      </p:sp>
      <p:sp>
        <p:nvSpPr>
          <p:cNvPr id="139" name="Google Shape;139;p29"/>
          <p:cNvSpPr txBox="1"/>
          <p:nvPr/>
        </p:nvSpPr>
        <p:spPr>
          <a:xfrm>
            <a:off x="971775" y="1826438"/>
            <a:ext cx="2642673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B45F06"/>
                </a:solidFill>
              </a:rPr>
              <a:t>Element symbol</a:t>
            </a:r>
            <a:endParaRPr sz="2600" dirty="0">
              <a:solidFill>
                <a:srgbClr val="B45F06"/>
              </a:solidFill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2065402" y="2753616"/>
            <a:ext cx="5106198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B45F06"/>
                </a:solidFill>
              </a:rPr>
              <a:t>Atomic mass</a:t>
            </a:r>
            <a:r>
              <a:rPr lang="en" sz="2600" dirty="0"/>
              <a:t>: number of protons plus neutrons averaged over all isotopes</a:t>
            </a:r>
            <a:endParaRPr sz="2600" dirty="0"/>
          </a:p>
        </p:txBody>
      </p:sp>
      <p:cxnSp>
        <p:nvCxnSpPr>
          <p:cNvPr id="141" name="Google Shape;141;p29"/>
          <p:cNvCxnSpPr/>
          <p:nvPr/>
        </p:nvCxnSpPr>
        <p:spPr>
          <a:xfrm flipV="1">
            <a:off x="4816450" y="1826438"/>
            <a:ext cx="810858" cy="1271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29"/>
          <p:cNvCxnSpPr/>
          <p:nvPr/>
        </p:nvCxnSpPr>
        <p:spPr>
          <a:xfrm flipH="1">
            <a:off x="3384677" y="2413953"/>
            <a:ext cx="1036724" cy="47810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Google Shape;143;p29"/>
          <p:cNvCxnSpPr/>
          <p:nvPr/>
        </p:nvCxnSpPr>
        <p:spPr>
          <a:xfrm rot="10800000">
            <a:off x="3528301" y="2045963"/>
            <a:ext cx="893100" cy="8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301067" y="201734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Chemistry Review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29"/>
          <p:cNvSpPr/>
          <p:nvPr/>
        </p:nvSpPr>
        <p:spPr>
          <a:xfrm>
            <a:off x="899925" y="2933650"/>
            <a:ext cx="712500" cy="331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9"/>
          <p:cNvSpPr/>
          <p:nvPr/>
        </p:nvSpPr>
        <p:spPr>
          <a:xfrm>
            <a:off x="0" y="4318825"/>
            <a:ext cx="752400" cy="331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6" name="Google Shape;146;p29"/>
          <p:cNvCxnSpPr/>
          <p:nvPr/>
        </p:nvCxnSpPr>
        <p:spPr>
          <a:xfrm>
            <a:off x="1612425" y="3099400"/>
            <a:ext cx="4722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" name="Google Shape;147;p29"/>
          <p:cNvSpPr txBox="1"/>
          <p:nvPr/>
        </p:nvSpPr>
        <p:spPr>
          <a:xfrm>
            <a:off x="2078073" y="2703100"/>
            <a:ext cx="5981405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Elements in the same </a:t>
            </a:r>
            <a:r>
              <a:rPr lang="en" sz="2600" dirty="0">
                <a:solidFill>
                  <a:srgbClr val="FF0000"/>
                </a:solidFill>
              </a:rPr>
              <a:t>vertical column</a:t>
            </a:r>
            <a:r>
              <a:rPr lang="en" sz="2600" dirty="0"/>
              <a:t> have the same number of</a:t>
            </a:r>
            <a:r>
              <a:rPr lang="en" sz="2600" dirty="0">
                <a:solidFill>
                  <a:srgbClr val="FF0000"/>
                </a:solidFill>
              </a:rPr>
              <a:t> valence electrons</a:t>
            </a:r>
            <a:endParaRPr sz="2600" dirty="0">
              <a:solidFill>
                <a:srgbClr val="FF0000"/>
              </a:solidFill>
            </a:endParaRPr>
          </a:p>
        </p:txBody>
      </p:sp>
      <p:cxnSp>
        <p:nvCxnSpPr>
          <p:cNvPr id="148" name="Google Shape;148;p29"/>
          <p:cNvCxnSpPr>
            <a:endCxn id="149" idx="1"/>
          </p:cNvCxnSpPr>
          <p:nvPr/>
        </p:nvCxnSpPr>
        <p:spPr>
          <a:xfrm rot="16200000" flipH="1">
            <a:off x="171825" y="5059200"/>
            <a:ext cx="1072500" cy="527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29"/>
          <p:cNvSpPr txBox="1"/>
          <p:nvPr/>
        </p:nvSpPr>
        <p:spPr>
          <a:xfrm>
            <a:off x="971775" y="5428800"/>
            <a:ext cx="6598606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Elements in the same </a:t>
            </a:r>
            <a:r>
              <a:rPr lang="en" sz="2600" dirty="0">
                <a:solidFill>
                  <a:srgbClr val="FF0000"/>
                </a:solidFill>
              </a:rPr>
              <a:t>horizontal row </a:t>
            </a:r>
            <a:r>
              <a:rPr lang="en" sz="2600" dirty="0"/>
              <a:t>have the same total number of </a:t>
            </a:r>
            <a:r>
              <a:rPr lang="en" sz="2600" dirty="0">
                <a:solidFill>
                  <a:srgbClr val="FF0000"/>
                </a:solidFill>
              </a:rPr>
              <a:t>electron shells</a:t>
            </a:r>
            <a:endParaRPr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0"/>
          <p:cNvPicPr preferRelativeResize="0"/>
          <p:nvPr/>
        </p:nvPicPr>
        <p:blipFill rotWithShape="1">
          <a:blip r:embed="rId3">
            <a:alphaModFix/>
          </a:blip>
          <a:srcRect l="6994" t="15597"/>
          <a:stretch/>
        </p:blipFill>
        <p:spPr>
          <a:xfrm>
            <a:off x="2856328" y="1220242"/>
            <a:ext cx="1267025" cy="1380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311700" y="-5"/>
            <a:ext cx="8520600" cy="905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Chemistry Review</a:t>
            </a:r>
            <a:endParaRPr dirty="0"/>
          </a:p>
        </p:txBody>
      </p:sp>
      <p:sp>
        <p:nvSpPr>
          <p:cNvPr id="157" name="Google Shape;157;p30"/>
          <p:cNvSpPr txBox="1"/>
          <p:nvPr/>
        </p:nvSpPr>
        <p:spPr>
          <a:xfrm>
            <a:off x="610209" y="2440775"/>
            <a:ext cx="2388173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Bohr Model</a:t>
            </a:r>
            <a:endParaRPr sz="2800" dirty="0"/>
          </a:p>
        </p:txBody>
      </p:sp>
      <p:sp>
        <p:nvSpPr>
          <p:cNvPr id="159" name="Google Shape;159;p30"/>
          <p:cNvSpPr txBox="1"/>
          <p:nvPr/>
        </p:nvSpPr>
        <p:spPr>
          <a:xfrm>
            <a:off x="90357" y="3060296"/>
            <a:ext cx="8851624" cy="22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800" dirty="0"/>
              <a:t>Show electrons orbiting the nucleus of an atom</a:t>
            </a:r>
            <a:endParaRPr sz="2800" dirty="0"/>
          </a:p>
          <a:p>
            <a:pPr marL="36576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800" dirty="0"/>
              <a:t>Electrons are placed on </a:t>
            </a:r>
            <a:r>
              <a:rPr lang="en" sz="2800" dirty="0">
                <a:solidFill>
                  <a:srgbClr val="FF0000"/>
                </a:solidFill>
              </a:rPr>
              <a:t>shells</a:t>
            </a:r>
            <a:r>
              <a:rPr lang="en" sz="2800" dirty="0"/>
              <a:t> around the nucleus</a:t>
            </a:r>
            <a:endParaRPr sz="2800" dirty="0"/>
          </a:p>
          <a:p>
            <a:pPr marL="36576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800" dirty="0"/>
              <a:t>Each shell is a different </a:t>
            </a:r>
            <a:r>
              <a:rPr lang="en" sz="2800" dirty="0">
                <a:solidFill>
                  <a:srgbClr val="FF0000"/>
                </a:solidFill>
              </a:rPr>
              <a:t>energy level</a:t>
            </a:r>
            <a:r>
              <a:rPr lang="en" sz="2800" dirty="0"/>
              <a:t> and can hold up to a certain number of electrons</a:t>
            </a:r>
            <a:endParaRPr sz="2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600" dirty="0"/>
              <a:t>1st shell: 2 e</a:t>
            </a:r>
            <a:r>
              <a:rPr lang="en" sz="2600" baseline="30000" dirty="0"/>
              <a:t>-</a:t>
            </a:r>
            <a:endParaRPr sz="2600" baseline="30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600" dirty="0"/>
              <a:t>2nd shell: 8 e</a:t>
            </a:r>
            <a:r>
              <a:rPr lang="en" sz="2600" baseline="30000" dirty="0"/>
              <a:t>-</a:t>
            </a:r>
            <a:endParaRPr sz="2600" baseline="30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600" dirty="0"/>
              <a:t>3rd shell: 18e</a:t>
            </a:r>
            <a:r>
              <a:rPr lang="en" sz="2600" baseline="30000" dirty="0"/>
              <a:t>-</a:t>
            </a:r>
            <a:endParaRPr sz="2600" baseline="30000" dirty="0"/>
          </a:p>
        </p:txBody>
      </p:sp>
      <p:sp>
        <p:nvSpPr>
          <p:cNvPr id="160" name="Google Shape;160;p30"/>
          <p:cNvSpPr/>
          <p:nvPr/>
        </p:nvSpPr>
        <p:spPr>
          <a:xfrm>
            <a:off x="3440278" y="1888553"/>
            <a:ext cx="471900" cy="451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30"/>
          <p:cNvPicPr preferRelativeResize="0"/>
          <p:nvPr/>
        </p:nvPicPr>
        <p:blipFill rotWithShape="1">
          <a:blip r:embed="rId4">
            <a:alphaModFix/>
          </a:blip>
          <a:srcRect l="2154" t="3876" r="4579" b="3151"/>
          <a:stretch/>
        </p:blipFill>
        <p:spPr>
          <a:xfrm>
            <a:off x="5180555" y="5112532"/>
            <a:ext cx="1018200" cy="99838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/>
          <p:nvPr/>
        </p:nvSpPr>
        <p:spPr>
          <a:xfrm>
            <a:off x="5083616" y="1313055"/>
            <a:ext cx="278442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>
                <a:solidFill>
                  <a:schemeClr val="accent5"/>
                </a:solidFill>
              </a:rPr>
              <a:t>Period 2</a:t>
            </a:r>
            <a:r>
              <a:rPr lang="en" sz="2000" dirty="0"/>
              <a:t> = 2 shells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>
                <a:solidFill>
                  <a:schemeClr val="accent5"/>
                </a:solidFill>
              </a:rPr>
              <a:t>Group 1</a:t>
            </a:r>
            <a:r>
              <a:rPr lang="en" sz="2000" dirty="0"/>
              <a:t> = 1 valence e</a:t>
            </a:r>
            <a:r>
              <a:rPr lang="en" sz="2000" baseline="30000" dirty="0"/>
              <a:t>-</a:t>
            </a:r>
            <a:endParaRPr sz="2000" baseline="30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3 protons = 3 electrons</a:t>
            </a:r>
            <a:endParaRPr sz="2000" dirty="0"/>
          </a:p>
        </p:txBody>
      </p:sp>
      <p:sp>
        <p:nvSpPr>
          <p:cNvPr id="165" name="Google Shape;165;p30"/>
          <p:cNvSpPr txBox="1"/>
          <p:nvPr/>
        </p:nvSpPr>
        <p:spPr>
          <a:xfrm>
            <a:off x="670532" y="1339702"/>
            <a:ext cx="2267525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B45F06"/>
                </a:solidFill>
              </a:rPr>
              <a:t>Example:Lithium</a:t>
            </a:r>
            <a:endParaRPr sz="2200" dirty="0">
              <a:solidFill>
                <a:srgbClr val="B45F06"/>
              </a:solidFill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2556" y="1341778"/>
            <a:ext cx="501400" cy="6320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30"/>
          <p:cNvCxnSpPr/>
          <p:nvPr/>
        </p:nvCxnSpPr>
        <p:spPr>
          <a:xfrm>
            <a:off x="4660365" y="1488574"/>
            <a:ext cx="524860" cy="644538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30"/>
          <p:cNvCxnSpPr/>
          <p:nvPr/>
        </p:nvCxnSpPr>
        <p:spPr>
          <a:xfrm flipV="1">
            <a:off x="3816765" y="1770949"/>
            <a:ext cx="495791" cy="44646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311700" y="-5"/>
            <a:ext cx="8520600" cy="905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Chemistry Review</a:t>
            </a:r>
            <a:endParaRPr dirty="0"/>
          </a:p>
        </p:txBody>
      </p:sp>
      <p:sp>
        <p:nvSpPr>
          <p:cNvPr id="156" name="Google Shape;156;p30"/>
          <p:cNvSpPr txBox="1"/>
          <p:nvPr/>
        </p:nvSpPr>
        <p:spPr>
          <a:xfrm>
            <a:off x="19048" y="2501772"/>
            <a:ext cx="9144000" cy="22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800" dirty="0"/>
              <a:t>Simplified Bohr diagrams</a:t>
            </a:r>
            <a:endParaRPr sz="2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600" dirty="0"/>
              <a:t>Does not show energy levels</a:t>
            </a:r>
            <a:endParaRPr sz="2600" dirty="0"/>
          </a:p>
          <a:p>
            <a:pPr marL="36576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800" dirty="0"/>
              <a:t>Only shows electrons in the </a:t>
            </a:r>
            <a:r>
              <a:rPr lang="en" sz="2800" dirty="0">
                <a:solidFill>
                  <a:srgbClr val="FF0000"/>
                </a:solidFill>
              </a:rPr>
              <a:t>valence shell </a:t>
            </a:r>
            <a:r>
              <a:rPr lang="en" sz="2800" dirty="0"/>
              <a:t>(outermost shell)</a:t>
            </a:r>
            <a:endParaRPr sz="2800" dirty="0"/>
          </a:p>
          <a:p>
            <a:pPr marL="36576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800" dirty="0"/>
              <a:t>Electrons are placed around the element symbol</a:t>
            </a:r>
            <a:endParaRPr sz="2800" dirty="0"/>
          </a:p>
        </p:txBody>
      </p:sp>
      <p:sp>
        <p:nvSpPr>
          <p:cNvPr id="158" name="Google Shape;158;p30"/>
          <p:cNvSpPr txBox="1"/>
          <p:nvPr/>
        </p:nvSpPr>
        <p:spPr>
          <a:xfrm>
            <a:off x="143800" y="2002301"/>
            <a:ext cx="2900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Lewis Dot Model</a:t>
            </a:r>
            <a:endParaRPr sz="2800" dirty="0"/>
          </a:p>
        </p:txBody>
      </p:sp>
      <p:sp>
        <p:nvSpPr>
          <p:cNvPr id="166" name="Google Shape;166;p30"/>
          <p:cNvSpPr txBox="1"/>
          <p:nvPr/>
        </p:nvSpPr>
        <p:spPr>
          <a:xfrm>
            <a:off x="6821152" y="5532925"/>
            <a:ext cx="2432639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Form </a:t>
            </a:r>
            <a:r>
              <a:rPr lang="en" sz="2600" dirty="0">
                <a:solidFill>
                  <a:srgbClr val="FF0000"/>
                </a:solidFill>
              </a:rPr>
              <a:t>chemical bonds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30"/>
          <p:cNvSpPr txBox="1"/>
          <p:nvPr/>
        </p:nvSpPr>
        <p:spPr>
          <a:xfrm>
            <a:off x="2307265" y="4779058"/>
            <a:ext cx="4183895" cy="505742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chemeClr val="dk1"/>
                </a:solidFill>
              </a:rPr>
              <a:t>Elements want to be </a:t>
            </a:r>
            <a:r>
              <a:rPr lang="en" sz="2600" dirty="0">
                <a:solidFill>
                  <a:srgbClr val="FF0000"/>
                </a:solidFill>
              </a:rPr>
              <a:t>stable</a:t>
            </a:r>
            <a:r>
              <a:rPr lang="en" sz="2600" dirty="0">
                <a:solidFill>
                  <a:schemeClr val="dk1"/>
                </a:solidFill>
              </a:rPr>
              <a:t> </a:t>
            </a:r>
            <a:endParaRPr sz="2600" dirty="0"/>
          </a:p>
        </p:txBody>
      </p:sp>
      <p:sp>
        <p:nvSpPr>
          <p:cNvPr id="168" name="Google Shape;168;p30"/>
          <p:cNvSpPr txBox="1"/>
          <p:nvPr/>
        </p:nvSpPr>
        <p:spPr>
          <a:xfrm>
            <a:off x="3262950" y="5284800"/>
            <a:ext cx="333049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>
                <a:solidFill>
                  <a:schemeClr val="dk1"/>
                </a:solidFill>
              </a:rPr>
              <a:t>Atoms with incomplete valence shells can </a:t>
            </a:r>
            <a:r>
              <a:rPr lang="en" sz="2600" dirty="0">
                <a:solidFill>
                  <a:srgbClr val="FF0000"/>
                </a:solidFill>
              </a:rPr>
              <a:t>interact</a:t>
            </a:r>
            <a:endParaRPr sz="2600" dirty="0">
              <a:solidFill>
                <a:srgbClr val="FF0000"/>
              </a:solidFill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9048" y="5433662"/>
            <a:ext cx="3025052" cy="89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0000"/>
                </a:solidFill>
              </a:rPr>
              <a:t>How do elements achieve this?</a:t>
            </a:r>
            <a:endParaRPr sz="2600" dirty="0">
              <a:solidFill>
                <a:srgbClr val="FF0000"/>
              </a:solidFill>
            </a:endParaRPr>
          </a:p>
        </p:txBody>
      </p:sp>
      <p:cxnSp>
        <p:nvCxnSpPr>
          <p:cNvPr id="170" name="Google Shape;170;p30"/>
          <p:cNvCxnSpPr/>
          <p:nvPr/>
        </p:nvCxnSpPr>
        <p:spPr>
          <a:xfrm>
            <a:off x="2559900" y="6008425"/>
            <a:ext cx="4842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" name="Google Shape;171;p30"/>
          <p:cNvCxnSpPr/>
          <p:nvPr/>
        </p:nvCxnSpPr>
        <p:spPr>
          <a:xfrm>
            <a:off x="6295723" y="5937433"/>
            <a:ext cx="4842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260" y="2501772"/>
            <a:ext cx="471900" cy="74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54;p30"/>
          <p:cNvPicPr preferRelativeResize="0"/>
          <p:nvPr/>
        </p:nvPicPr>
        <p:blipFill rotWithShape="1">
          <a:blip r:embed="rId4">
            <a:alphaModFix/>
          </a:blip>
          <a:srcRect l="6994" t="15597"/>
          <a:stretch/>
        </p:blipFill>
        <p:spPr>
          <a:xfrm>
            <a:off x="2856328" y="922518"/>
            <a:ext cx="1267025" cy="13808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60;p30"/>
          <p:cNvSpPr/>
          <p:nvPr/>
        </p:nvSpPr>
        <p:spPr>
          <a:xfrm>
            <a:off x="3440278" y="1590829"/>
            <a:ext cx="471900" cy="451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64;p30"/>
          <p:cNvSpPr txBox="1"/>
          <p:nvPr/>
        </p:nvSpPr>
        <p:spPr>
          <a:xfrm>
            <a:off x="5275009" y="1015331"/>
            <a:ext cx="3805203" cy="13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 dirty="0">
                <a:solidFill>
                  <a:schemeClr val="accent5"/>
                </a:solidFill>
              </a:rPr>
              <a:t>Period 2</a:t>
            </a:r>
            <a:r>
              <a:rPr lang="en" sz="2600" dirty="0"/>
              <a:t> = 2 shells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 dirty="0">
                <a:solidFill>
                  <a:schemeClr val="accent5"/>
                </a:solidFill>
              </a:rPr>
              <a:t>Group 1</a:t>
            </a:r>
            <a:r>
              <a:rPr lang="en" sz="2600" dirty="0"/>
              <a:t> = 1 valence e</a:t>
            </a:r>
            <a:r>
              <a:rPr lang="en" sz="2600" baseline="30000" dirty="0"/>
              <a:t>-</a:t>
            </a:r>
            <a:endParaRPr sz="2600" baseline="30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3 protons = 3 electrons</a:t>
            </a:r>
            <a:endParaRPr sz="2600" dirty="0"/>
          </a:p>
        </p:txBody>
      </p:sp>
      <p:sp>
        <p:nvSpPr>
          <p:cNvPr id="25" name="Google Shape;165;p30"/>
          <p:cNvSpPr txBox="1"/>
          <p:nvPr/>
        </p:nvSpPr>
        <p:spPr>
          <a:xfrm>
            <a:off x="670532" y="1041978"/>
            <a:ext cx="2267525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B45F06"/>
                </a:solidFill>
              </a:rPr>
              <a:t>Example:Lithium</a:t>
            </a:r>
            <a:endParaRPr sz="2200" dirty="0">
              <a:solidFill>
                <a:srgbClr val="B45F06"/>
              </a:solidFill>
            </a:endParaRPr>
          </a:p>
        </p:txBody>
      </p:sp>
      <p:pic>
        <p:nvPicPr>
          <p:cNvPr id="26" name="Google Shape;17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2556" y="1044054"/>
            <a:ext cx="501400" cy="6320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174;p30"/>
          <p:cNvCxnSpPr/>
          <p:nvPr/>
        </p:nvCxnSpPr>
        <p:spPr>
          <a:xfrm>
            <a:off x="4660365" y="1190850"/>
            <a:ext cx="614644" cy="85177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161;p30"/>
          <p:cNvCxnSpPr/>
          <p:nvPr/>
        </p:nvCxnSpPr>
        <p:spPr>
          <a:xfrm flipV="1">
            <a:off x="3816765" y="1473225"/>
            <a:ext cx="495791" cy="44646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596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-19782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Chemistry Review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31"/>
          <p:cNvSpPr txBox="1"/>
          <p:nvPr/>
        </p:nvSpPr>
        <p:spPr>
          <a:xfrm>
            <a:off x="238125" y="902990"/>
            <a:ext cx="8475525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B45F06"/>
                </a:solidFill>
              </a:rPr>
              <a:t>Chemical Bonds</a:t>
            </a:r>
            <a:r>
              <a:rPr lang="en" sz="2800" dirty="0"/>
              <a:t>: an attraction between two atoms, resulting from the sharing or transferring of valence electrons </a:t>
            </a:r>
            <a:endParaRPr sz="2800" dirty="0"/>
          </a:p>
        </p:txBody>
      </p:sp>
      <p:sp>
        <p:nvSpPr>
          <p:cNvPr id="181" name="Google Shape;181;p31"/>
          <p:cNvSpPr txBox="1"/>
          <p:nvPr/>
        </p:nvSpPr>
        <p:spPr>
          <a:xfrm>
            <a:off x="238124" y="2269903"/>
            <a:ext cx="8475525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5"/>
                </a:solidFill>
              </a:rPr>
              <a:t>Electronegativity</a:t>
            </a:r>
            <a:r>
              <a:rPr lang="en" sz="2800" dirty="0">
                <a:solidFill>
                  <a:schemeClr val="dk1"/>
                </a:solidFill>
              </a:rPr>
              <a:t>: the measure of an atom’s ability to attract electrons to itself</a:t>
            </a:r>
            <a:endParaRPr sz="2800" dirty="0"/>
          </a:p>
        </p:txBody>
      </p:sp>
      <p:sp>
        <p:nvSpPr>
          <p:cNvPr id="183" name="Google Shape;183;p31"/>
          <p:cNvSpPr txBox="1"/>
          <p:nvPr/>
        </p:nvSpPr>
        <p:spPr>
          <a:xfrm>
            <a:off x="2019300" y="3128625"/>
            <a:ext cx="3571875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</a:rPr>
              <a:t>Electronegativity increases 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84" name="Google Shape;184;p31"/>
          <p:cNvCxnSpPr/>
          <p:nvPr/>
        </p:nvCxnSpPr>
        <p:spPr>
          <a:xfrm>
            <a:off x="5295900" y="3388500"/>
            <a:ext cx="169545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" name="Google Shape;185;p31"/>
          <p:cNvSpPr txBox="1"/>
          <p:nvPr/>
        </p:nvSpPr>
        <p:spPr>
          <a:xfrm>
            <a:off x="-38100" y="3429000"/>
            <a:ext cx="2171699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</a:rPr>
              <a:t>Electronegativity decreases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86" name="Google Shape;186;p31"/>
          <p:cNvCxnSpPr/>
          <p:nvPr/>
        </p:nvCxnSpPr>
        <p:spPr>
          <a:xfrm>
            <a:off x="1064850" y="4320450"/>
            <a:ext cx="19800" cy="1893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063" y="4879808"/>
            <a:ext cx="2406019" cy="182353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311700" y="69500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Covalent Bonds</a:t>
            </a:r>
            <a:endParaRPr dirty="0"/>
          </a:p>
        </p:txBody>
      </p:sp>
      <p:sp>
        <p:nvSpPr>
          <p:cNvPr id="193" name="Google Shape;193;p32"/>
          <p:cNvSpPr txBox="1"/>
          <p:nvPr/>
        </p:nvSpPr>
        <p:spPr>
          <a:xfrm>
            <a:off x="1721097" y="994742"/>
            <a:ext cx="5778794" cy="176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0000"/>
                </a:solidFill>
              </a:rPr>
              <a:t>Sharing</a:t>
            </a:r>
            <a:r>
              <a:rPr lang="en" sz="2600" dirty="0"/>
              <a:t> of electrons by two atoms</a:t>
            </a:r>
            <a:endParaRPr sz="2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600" dirty="0"/>
              <a:t>Form </a:t>
            </a:r>
            <a:r>
              <a:rPr lang="en" sz="2600" u="sng" dirty="0"/>
              <a:t>molecules</a:t>
            </a:r>
            <a:r>
              <a:rPr lang="en" sz="2600" dirty="0"/>
              <a:t> and </a:t>
            </a:r>
            <a:r>
              <a:rPr lang="en" sz="2600" u="sng" dirty="0"/>
              <a:t>compounds</a:t>
            </a:r>
            <a:endParaRPr sz="2600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B45F06"/>
                </a:solidFill>
              </a:rPr>
              <a:t>Single bond</a:t>
            </a:r>
            <a:r>
              <a:rPr lang="en" sz="2600" dirty="0"/>
              <a:t>: 1 pair of shared e</a:t>
            </a:r>
            <a:r>
              <a:rPr lang="en" sz="2600" b="1" baseline="30000" dirty="0"/>
              <a:t>-</a:t>
            </a:r>
            <a:endParaRPr sz="2600" b="1" baseline="30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B45F06"/>
                </a:solidFill>
              </a:rPr>
              <a:t>Double bond</a:t>
            </a:r>
            <a:r>
              <a:rPr lang="en" sz="2600" dirty="0"/>
              <a:t>: 2 pairs of shared e</a:t>
            </a:r>
            <a:r>
              <a:rPr lang="en" sz="2600" b="1" baseline="30000" dirty="0"/>
              <a:t>-</a:t>
            </a:r>
            <a:endParaRPr sz="2600" b="1" baseline="30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B45F06"/>
                </a:solidFill>
              </a:rPr>
              <a:t>Triple bond</a:t>
            </a:r>
            <a:r>
              <a:rPr lang="en" sz="2600" dirty="0"/>
              <a:t>: 3 pairs of shared e</a:t>
            </a:r>
            <a:r>
              <a:rPr lang="en" sz="2600" b="1" baseline="30000" dirty="0"/>
              <a:t>-</a:t>
            </a:r>
            <a:endParaRPr sz="2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</p:txBody>
      </p:sp>
      <p:cxnSp>
        <p:nvCxnSpPr>
          <p:cNvPr id="197" name="Google Shape;197;p32"/>
          <p:cNvCxnSpPr/>
          <p:nvPr/>
        </p:nvCxnSpPr>
        <p:spPr>
          <a:xfrm flipH="1">
            <a:off x="2602584" y="3013839"/>
            <a:ext cx="562369" cy="36594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8" name="Google Shape;198;p32"/>
          <p:cNvSpPr txBox="1"/>
          <p:nvPr/>
        </p:nvSpPr>
        <p:spPr>
          <a:xfrm>
            <a:off x="798844" y="3330433"/>
            <a:ext cx="3072809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B45F06"/>
                </a:solidFill>
              </a:rPr>
              <a:t>Nonpolar covalent</a:t>
            </a:r>
            <a:endParaRPr sz="2600" dirty="0">
              <a:solidFill>
                <a:srgbClr val="B45F06"/>
              </a:solidFill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5162550" y="3406679"/>
            <a:ext cx="2828038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B45F06"/>
                </a:solidFill>
              </a:rPr>
              <a:t>Polar covalent</a:t>
            </a:r>
            <a:endParaRPr sz="2600" dirty="0">
              <a:solidFill>
                <a:srgbClr val="B45F06"/>
              </a:solidFill>
            </a:endParaRPr>
          </a:p>
        </p:txBody>
      </p:sp>
      <p:cxnSp>
        <p:nvCxnSpPr>
          <p:cNvPr id="200" name="Google Shape;200;p32"/>
          <p:cNvCxnSpPr/>
          <p:nvPr/>
        </p:nvCxnSpPr>
        <p:spPr>
          <a:xfrm>
            <a:off x="5162550" y="3031383"/>
            <a:ext cx="504825" cy="36594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" name="Google Shape;201;p32"/>
          <p:cNvSpPr txBox="1"/>
          <p:nvPr/>
        </p:nvSpPr>
        <p:spPr>
          <a:xfrm>
            <a:off x="183550" y="3680556"/>
            <a:ext cx="4426944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Electrons are shared equally between between two atoms</a:t>
            </a:r>
            <a:endParaRPr sz="2600" baseline="-250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O</a:t>
            </a:r>
            <a:r>
              <a:rPr lang="en" sz="2400" baseline="-25000" dirty="0"/>
              <a:t>2</a:t>
            </a:r>
            <a:endParaRPr sz="2400" baseline="-25000" dirty="0"/>
          </a:p>
        </p:txBody>
      </p:sp>
      <p:sp>
        <p:nvSpPr>
          <p:cNvPr id="202" name="Google Shape;202;p32"/>
          <p:cNvSpPr txBox="1"/>
          <p:nvPr/>
        </p:nvSpPr>
        <p:spPr>
          <a:xfrm>
            <a:off x="4816549" y="3699342"/>
            <a:ext cx="4327451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Electrons are not shared equally between two atoms</a:t>
            </a:r>
            <a:endParaRPr sz="2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H</a:t>
            </a:r>
            <a:r>
              <a:rPr lang="en" sz="2400" baseline="-25000" dirty="0"/>
              <a:t>2</a:t>
            </a:r>
            <a:r>
              <a:rPr lang="en" sz="2400" dirty="0"/>
              <a:t>O</a:t>
            </a:r>
            <a:endParaRPr sz="2400" dirty="0"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94" y="4998247"/>
            <a:ext cx="1365300" cy="65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4825" y="5064786"/>
            <a:ext cx="1250325" cy="5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/>
          <p:nvPr/>
        </p:nvSpPr>
        <p:spPr>
          <a:xfrm>
            <a:off x="565894" y="5231927"/>
            <a:ext cx="465900" cy="212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2"/>
          <p:cNvSpPr/>
          <p:nvPr/>
        </p:nvSpPr>
        <p:spPr>
          <a:xfrm>
            <a:off x="289894" y="5498119"/>
            <a:ext cx="1017900" cy="159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32"/>
          <p:cNvCxnSpPr/>
          <p:nvPr/>
        </p:nvCxnSpPr>
        <p:spPr>
          <a:xfrm>
            <a:off x="1612969" y="5246360"/>
            <a:ext cx="49205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Google Shape;209;p32"/>
          <p:cNvSpPr txBox="1"/>
          <p:nvPr/>
        </p:nvSpPr>
        <p:spPr>
          <a:xfrm>
            <a:off x="31880" y="5871237"/>
            <a:ext cx="4348716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Double bond: 2 pairs shared e</a:t>
            </a:r>
            <a:r>
              <a:rPr lang="en" sz="2400" baseline="30000" dirty="0"/>
              <a:t>-</a:t>
            </a:r>
            <a:endParaRPr sz="2400" baseline="30000" dirty="0"/>
          </a:p>
        </p:txBody>
      </p:sp>
      <p:cxnSp>
        <p:nvCxnSpPr>
          <p:cNvPr id="213" name="Google Shape;213;p32"/>
          <p:cNvCxnSpPr/>
          <p:nvPr/>
        </p:nvCxnSpPr>
        <p:spPr>
          <a:xfrm flipV="1">
            <a:off x="5996753" y="5397954"/>
            <a:ext cx="786825" cy="51814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32"/>
          <p:cNvSpPr txBox="1"/>
          <p:nvPr/>
        </p:nvSpPr>
        <p:spPr>
          <a:xfrm>
            <a:off x="6783578" y="4528919"/>
            <a:ext cx="2392322" cy="232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Unequal sharing of e- results in </a:t>
            </a:r>
            <a:r>
              <a:rPr lang="en" sz="2400" dirty="0">
                <a:solidFill>
                  <a:srgbClr val="FF0000"/>
                </a:solidFill>
              </a:rPr>
              <a:t>partial charges</a:t>
            </a:r>
            <a:r>
              <a:rPr lang="en" sz="2400" dirty="0"/>
              <a:t> on oxygen and hydrogen</a:t>
            </a:r>
            <a:endParaRPr sz="2400" dirty="0"/>
          </a:p>
        </p:txBody>
      </p:sp>
      <p:cxnSp>
        <p:nvCxnSpPr>
          <p:cNvPr id="27" name="Google Shape;207;p32"/>
          <p:cNvCxnSpPr/>
          <p:nvPr/>
        </p:nvCxnSpPr>
        <p:spPr>
          <a:xfrm>
            <a:off x="2839987" y="5606961"/>
            <a:ext cx="0" cy="4131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311700" y="-1622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Ionic Bonds</a:t>
            </a:r>
            <a:endParaRPr dirty="0"/>
          </a:p>
        </p:txBody>
      </p:sp>
      <p:sp>
        <p:nvSpPr>
          <p:cNvPr id="194" name="Google Shape;194;p32"/>
          <p:cNvSpPr txBox="1"/>
          <p:nvPr/>
        </p:nvSpPr>
        <p:spPr>
          <a:xfrm>
            <a:off x="261523" y="878350"/>
            <a:ext cx="8596725" cy="25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The attraction between oppositely charged atoms (</a:t>
            </a:r>
            <a:r>
              <a:rPr lang="en" sz="2600" dirty="0">
                <a:solidFill>
                  <a:srgbClr val="B45F06"/>
                </a:solidFill>
              </a:rPr>
              <a:t>ions</a:t>
            </a:r>
            <a:r>
              <a:rPr lang="en" sz="2600" dirty="0"/>
              <a:t>)</a:t>
            </a:r>
            <a:endParaRPr sz="2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600" dirty="0"/>
              <a:t>Forms ionic compounds and salts</a:t>
            </a:r>
            <a:endParaRPr sz="2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400" dirty="0"/>
              <a:t>NaCl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400" dirty="0"/>
              <a:t>LiF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FF0000"/>
                </a:solidFill>
              </a:rPr>
              <a:t>Transfer</a:t>
            </a:r>
            <a:r>
              <a:rPr lang="en" sz="2600" dirty="0"/>
              <a:t> of electrons from one atom to another atom forms ions	</a:t>
            </a:r>
            <a:endParaRPr sz="2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600" dirty="0"/>
              <a:t>Cation: positively charged ion</a:t>
            </a:r>
            <a:endParaRPr sz="2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600" dirty="0"/>
              <a:t>Anion: negatively charged ion</a:t>
            </a:r>
            <a:endParaRPr sz="2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400" dirty="0"/>
              <a:t>The attraction between the anion and cation forms the ionic bond</a:t>
            </a:r>
            <a:endParaRPr sz="2400" dirty="0"/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225" y="4438650"/>
            <a:ext cx="1542840" cy="5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645" y="5188186"/>
            <a:ext cx="1445068" cy="5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3525" y="5920736"/>
            <a:ext cx="1821490" cy="6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3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1410</Words>
  <Application>Microsoft Office PowerPoint</Application>
  <PresentationFormat>On-screen Show (4:3)</PresentationFormat>
  <Paragraphs>190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Verdana</vt:lpstr>
      <vt:lpstr>Noto Sans Symbols</vt:lpstr>
      <vt:lpstr>Arial</vt:lpstr>
      <vt:lpstr>Ultra</vt:lpstr>
      <vt:lpstr>Simple Light</vt:lpstr>
      <vt:lpstr>Simple Light</vt:lpstr>
      <vt:lpstr>PowerPoint Presentation</vt:lpstr>
      <vt:lpstr>Chemistry Review</vt:lpstr>
      <vt:lpstr>Chemistry Review </vt:lpstr>
      <vt:lpstr>Chemistry Review </vt:lpstr>
      <vt:lpstr>Chemistry Review</vt:lpstr>
      <vt:lpstr>Chemistry Review</vt:lpstr>
      <vt:lpstr>Chemistry Review </vt:lpstr>
      <vt:lpstr>Covalent Bonds</vt:lpstr>
      <vt:lpstr>Ionic Bonds</vt:lpstr>
      <vt:lpstr>Hydrogen Bonding</vt:lpstr>
      <vt:lpstr>Hydrogen Bonding</vt:lpstr>
      <vt:lpstr>PowerPoint Presentation</vt:lpstr>
      <vt:lpstr>Properties of Water </vt:lpstr>
      <vt:lpstr>Properties of Water</vt:lpstr>
      <vt:lpstr>Properties of Water</vt:lpstr>
      <vt:lpstr>Properties of Water</vt:lpstr>
      <vt:lpstr>Properties of Water</vt:lpstr>
      <vt:lpstr>Properties of Water</vt:lpstr>
      <vt:lpstr>Properties of Water</vt:lpstr>
      <vt:lpstr>Properties of Water</vt:lpstr>
      <vt:lpstr>Properties of Water  </vt:lpstr>
      <vt:lpstr>Properties of Water  </vt:lpstr>
      <vt:lpstr>Properties of Water  </vt:lpstr>
      <vt:lpstr>Concept Check</vt:lpstr>
      <vt:lpstr>Practice FRQ</vt:lpstr>
      <vt:lpstr>Practice FRQ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Water and Hydrogen Bonding</dc:title>
  <dc:creator>Daniel</dc:creator>
  <cp:lastModifiedBy>Nancy Connors</cp:lastModifiedBy>
  <cp:revision>21</cp:revision>
  <dcterms:modified xsi:type="dcterms:W3CDTF">2025-06-16T15:22:47Z</dcterms:modified>
</cp:coreProperties>
</file>